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5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5" r:id="rId37"/>
    <p:sldId id="297"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oy Magenni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4" d="100"/>
          <a:sy n="104" d="100"/>
        </p:scale>
        <p:origin x="12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A231B-4CA1-4ACF-9639-B8F681F94D1D}" type="datetimeFigureOut">
              <a:rPr lang="en-US" smtClean="0"/>
              <a:t>5/13/2019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C624F-E60A-4DD6-84F0-CF9A5EE65A80}" type="slidenum">
              <a:rPr lang="en-US" smtClean="0"/>
              <a:t>‹#›</a:t>
            </a:fld>
            <a:endParaRPr lang="en-US"/>
          </a:p>
        </p:txBody>
      </p:sp>
    </p:spTree>
    <p:extLst>
      <p:ext uri="{BB962C8B-B14F-4D97-AF65-F5344CB8AC3E}">
        <p14:creationId xmlns:p14="http://schemas.microsoft.com/office/powerpoint/2010/main" val="349187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6" name="Shape 4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650">
                <a:solidFill>
                  <a:srgbClr val="333333"/>
                </a:solidFill>
                <a:highlight>
                  <a:srgbClr val="FFFFFF"/>
                </a:highlight>
                <a:latin typeface="Arial"/>
                <a:ea typeface="Arial"/>
                <a:cs typeface="Arial"/>
                <a:sym typeface="Arial"/>
              </a:rPr>
              <a:t>Robert Hall, Marc Lieberman</a:t>
            </a:r>
            <a:endParaRPr/>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63B72-BAC4-4F10-9A89-8E458AF4AE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A7B66D-D56A-4D06-8588-8777E5817A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71E94-11CD-4B4B-A7EB-C8D5A2022797}"/>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5" name="Footer Placeholder 4">
            <a:extLst>
              <a:ext uri="{FF2B5EF4-FFF2-40B4-BE49-F238E27FC236}">
                <a16:creationId xmlns:a16="http://schemas.microsoft.com/office/drawing/2014/main" id="{410DEBB0-B80F-4044-8E25-6C881713B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C8149-836C-47A5-940A-55ADE75FD884}"/>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1582575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A466-85FA-41B1-82B3-261420F693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E8E48-F596-4F2B-9519-FBDAB94CE3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7C09A-70E5-4661-AD16-14D54A51C5F1}"/>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5" name="Footer Placeholder 4">
            <a:extLst>
              <a:ext uri="{FF2B5EF4-FFF2-40B4-BE49-F238E27FC236}">
                <a16:creationId xmlns:a16="http://schemas.microsoft.com/office/drawing/2014/main" id="{E9F77ACB-3602-4A61-AF0A-5965D39CC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0AE33-7514-4F1D-A34E-43C660D852E0}"/>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131282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30335-45D7-4798-8276-277F493441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2F2973-BA6F-4C64-A358-C65A6DC8DE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70C4E-A9D6-4A39-8F0D-53351BC6D366}"/>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5" name="Footer Placeholder 4">
            <a:extLst>
              <a:ext uri="{FF2B5EF4-FFF2-40B4-BE49-F238E27FC236}">
                <a16:creationId xmlns:a16="http://schemas.microsoft.com/office/drawing/2014/main" id="{9DC76073-C6A8-4A59-99BA-9AA3B9A6E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14295-FCF7-4519-89EC-A43978E92042}"/>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1154302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54" name="Shape 54"/>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5" name="Shape 5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91894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6" name="Shape 3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94321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Shape 20"/>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Shape 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36996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15597" y="301999"/>
            <a:ext cx="11360800" cy="634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500"/>
              <a:buFont typeface="Arial"/>
              <a:buNone/>
              <a:defRPr sz="3333"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2500"/>
              <a:buFont typeface="Arial"/>
              <a:buNone/>
              <a:defRPr sz="3333"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500"/>
              <a:buFont typeface="Arial"/>
              <a:buNone/>
              <a:defRPr sz="3333"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500"/>
              <a:buFont typeface="Arial"/>
              <a:buNone/>
              <a:defRPr sz="3333"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500"/>
              <a:buFont typeface="Arial"/>
              <a:buNone/>
              <a:defRPr sz="3333"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500"/>
              <a:buFont typeface="Arial"/>
              <a:buNone/>
              <a:defRPr sz="3333"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500"/>
              <a:buFont typeface="Arial"/>
              <a:buNone/>
              <a:defRPr sz="3333"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500"/>
              <a:buFont typeface="Arial"/>
              <a:buNone/>
              <a:defRPr sz="3333"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500"/>
              <a:buFont typeface="Arial"/>
              <a:buNone/>
              <a:defRPr sz="3333" b="0" i="0" u="none" strike="noStrike" cap="none">
                <a:solidFill>
                  <a:srgbClr val="FFFFFF"/>
                </a:solidFill>
                <a:latin typeface="Arial"/>
                <a:ea typeface="Arial"/>
                <a:cs typeface="Arial"/>
                <a:sym typeface="Arial"/>
              </a:defRPr>
            </a:lvl9pPr>
          </a:lstStyle>
          <a:p>
            <a:endParaRPr/>
          </a:p>
        </p:txBody>
      </p:sp>
      <p:sp>
        <p:nvSpPr>
          <p:cNvPr id="71" name="Shape 71"/>
          <p:cNvSpPr txBox="1">
            <a:spLocks noGrp="1"/>
          </p:cNvSpPr>
          <p:nvPr>
            <p:ph type="body" idx="1"/>
          </p:nvPr>
        </p:nvSpPr>
        <p:spPr>
          <a:xfrm>
            <a:off x="415597" y="1270000"/>
            <a:ext cx="11360800" cy="4555200"/>
          </a:xfrm>
          <a:prstGeom prst="rect">
            <a:avLst/>
          </a:prstGeom>
          <a:noFill/>
          <a:ln>
            <a:noFill/>
          </a:ln>
        </p:spPr>
        <p:txBody>
          <a:bodyPr spcFirstLastPara="1" wrap="square" lIns="91425" tIns="91425" rIns="91425" bIns="91425" anchor="t" anchorCtr="0"/>
          <a:lstStyle>
            <a:lvl1pPr marL="609585" marR="0" lvl="0" indent="-304792" algn="l" rtl="0">
              <a:lnSpc>
                <a:spcPct val="90000"/>
              </a:lnSpc>
              <a:spcBef>
                <a:spcPts val="2133"/>
              </a:spcBef>
              <a:spcAft>
                <a:spcPts val="0"/>
              </a:spcAft>
              <a:buClr>
                <a:srgbClr val="525C68"/>
              </a:buClr>
              <a:buSzPts val="2100"/>
              <a:buFont typeface="Open Sans Light"/>
              <a:buNone/>
              <a:defRPr sz="2800" b="0" i="0" u="none" strike="noStrike" cap="none">
                <a:solidFill>
                  <a:srgbClr val="525C68"/>
                </a:solidFill>
                <a:latin typeface="Open Sans Light"/>
                <a:ea typeface="Open Sans Light"/>
                <a:cs typeface="Open Sans Light"/>
                <a:sym typeface="Open Sans Light"/>
              </a:defRPr>
            </a:lvl1pPr>
            <a:lvl2pPr marL="1219170" marR="0" lvl="1" indent="-304792" algn="l" rtl="0">
              <a:lnSpc>
                <a:spcPct val="90000"/>
              </a:lnSpc>
              <a:spcBef>
                <a:spcPts val="2133"/>
              </a:spcBef>
              <a:spcAft>
                <a:spcPts val="0"/>
              </a:spcAft>
              <a:buClr>
                <a:srgbClr val="525C68"/>
              </a:buClr>
              <a:buSzPts val="2100"/>
              <a:buFont typeface="Open Sans Light"/>
              <a:buNone/>
              <a:defRPr sz="2800" b="0" i="0" u="none" strike="noStrike" cap="none">
                <a:solidFill>
                  <a:srgbClr val="525C68"/>
                </a:solidFill>
                <a:latin typeface="Open Sans Light"/>
                <a:ea typeface="Open Sans Light"/>
                <a:cs typeface="Open Sans Light"/>
                <a:sym typeface="Open Sans Light"/>
              </a:defRPr>
            </a:lvl2pPr>
            <a:lvl3pPr marL="1828754" marR="0" lvl="2" indent="-304792" algn="l" rtl="0">
              <a:lnSpc>
                <a:spcPct val="90000"/>
              </a:lnSpc>
              <a:spcBef>
                <a:spcPts val="2133"/>
              </a:spcBef>
              <a:spcAft>
                <a:spcPts val="0"/>
              </a:spcAft>
              <a:buClr>
                <a:srgbClr val="525C68"/>
              </a:buClr>
              <a:buSzPts val="2100"/>
              <a:buFont typeface="Open Sans Light"/>
              <a:buNone/>
              <a:defRPr sz="2800" b="0" i="0" u="none" strike="noStrike" cap="none">
                <a:solidFill>
                  <a:srgbClr val="525C68"/>
                </a:solidFill>
                <a:latin typeface="Open Sans Light"/>
                <a:ea typeface="Open Sans Light"/>
                <a:cs typeface="Open Sans Light"/>
                <a:sym typeface="Open Sans Light"/>
              </a:defRPr>
            </a:lvl3pPr>
            <a:lvl4pPr marL="2438339" marR="0" lvl="3" indent="-304792" algn="l" rtl="0">
              <a:lnSpc>
                <a:spcPct val="90000"/>
              </a:lnSpc>
              <a:spcBef>
                <a:spcPts val="2133"/>
              </a:spcBef>
              <a:spcAft>
                <a:spcPts val="0"/>
              </a:spcAft>
              <a:buClr>
                <a:srgbClr val="525C68"/>
              </a:buClr>
              <a:buSzPts val="2100"/>
              <a:buFont typeface="Open Sans Light"/>
              <a:buNone/>
              <a:defRPr sz="2800" b="0" i="0" u="none" strike="noStrike" cap="none">
                <a:solidFill>
                  <a:srgbClr val="525C68"/>
                </a:solidFill>
                <a:latin typeface="Open Sans Light"/>
                <a:ea typeface="Open Sans Light"/>
                <a:cs typeface="Open Sans Light"/>
                <a:sym typeface="Open Sans Light"/>
              </a:defRPr>
            </a:lvl4pPr>
            <a:lvl5pPr marL="3047924" marR="0" lvl="4" indent="-304792" algn="l" rtl="0">
              <a:lnSpc>
                <a:spcPct val="90000"/>
              </a:lnSpc>
              <a:spcBef>
                <a:spcPts val="2133"/>
              </a:spcBef>
              <a:spcAft>
                <a:spcPts val="0"/>
              </a:spcAft>
              <a:buClr>
                <a:srgbClr val="525C68"/>
              </a:buClr>
              <a:buSzPts val="2100"/>
              <a:buFont typeface="Open Sans Light"/>
              <a:buNone/>
              <a:defRPr sz="2800" b="0" i="0" u="none" strike="noStrike" cap="none">
                <a:solidFill>
                  <a:srgbClr val="525C68"/>
                </a:solidFill>
                <a:latin typeface="Open Sans Light"/>
                <a:ea typeface="Open Sans Light"/>
                <a:cs typeface="Open Sans Light"/>
                <a:sym typeface="Open Sans Light"/>
              </a:defRPr>
            </a:lvl5pPr>
            <a:lvl6pPr marL="3657509" marR="0" lvl="5" indent="-304792" algn="l" rtl="0">
              <a:lnSpc>
                <a:spcPct val="90000"/>
              </a:lnSpc>
              <a:spcBef>
                <a:spcPts val="2133"/>
              </a:spcBef>
              <a:spcAft>
                <a:spcPts val="0"/>
              </a:spcAft>
              <a:buClr>
                <a:srgbClr val="525C68"/>
              </a:buClr>
              <a:buSzPts val="2100"/>
              <a:buFont typeface="Open Sans Light"/>
              <a:buNone/>
              <a:defRPr sz="2800" b="0" i="0" u="none" strike="noStrike" cap="none">
                <a:solidFill>
                  <a:srgbClr val="525C68"/>
                </a:solidFill>
                <a:latin typeface="Open Sans Light"/>
                <a:ea typeface="Open Sans Light"/>
                <a:cs typeface="Open Sans Light"/>
                <a:sym typeface="Open Sans Light"/>
              </a:defRPr>
            </a:lvl6pPr>
            <a:lvl7pPr marL="4267093" marR="0" lvl="6" indent="-304792" algn="l" rtl="0">
              <a:lnSpc>
                <a:spcPct val="90000"/>
              </a:lnSpc>
              <a:spcBef>
                <a:spcPts val="2133"/>
              </a:spcBef>
              <a:spcAft>
                <a:spcPts val="0"/>
              </a:spcAft>
              <a:buClr>
                <a:srgbClr val="525C68"/>
              </a:buClr>
              <a:buSzPts val="2100"/>
              <a:buFont typeface="Open Sans Light"/>
              <a:buNone/>
              <a:defRPr sz="2800" b="0" i="0" u="none" strike="noStrike" cap="none">
                <a:solidFill>
                  <a:srgbClr val="525C68"/>
                </a:solidFill>
                <a:latin typeface="Open Sans Light"/>
                <a:ea typeface="Open Sans Light"/>
                <a:cs typeface="Open Sans Light"/>
                <a:sym typeface="Open Sans Light"/>
              </a:defRPr>
            </a:lvl7pPr>
            <a:lvl8pPr marL="4876678" marR="0" lvl="7" indent="-304792" algn="l" rtl="0">
              <a:lnSpc>
                <a:spcPct val="90000"/>
              </a:lnSpc>
              <a:spcBef>
                <a:spcPts val="2133"/>
              </a:spcBef>
              <a:spcAft>
                <a:spcPts val="0"/>
              </a:spcAft>
              <a:buClr>
                <a:srgbClr val="525C68"/>
              </a:buClr>
              <a:buSzPts val="2100"/>
              <a:buFont typeface="Open Sans Light"/>
              <a:buNone/>
              <a:defRPr sz="2800" b="0" i="0" u="none" strike="noStrike" cap="none">
                <a:solidFill>
                  <a:srgbClr val="525C68"/>
                </a:solidFill>
                <a:latin typeface="Open Sans Light"/>
                <a:ea typeface="Open Sans Light"/>
                <a:cs typeface="Open Sans Light"/>
                <a:sym typeface="Open Sans Light"/>
              </a:defRPr>
            </a:lvl8pPr>
            <a:lvl9pPr marL="5486263" marR="0" lvl="8" indent="-304792" algn="l" rtl="0">
              <a:lnSpc>
                <a:spcPct val="90000"/>
              </a:lnSpc>
              <a:spcBef>
                <a:spcPts val="2133"/>
              </a:spcBef>
              <a:spcAft>
                <a:spcPts val="0"/>
              </a:spcAft>
              <a:buClr>
                <a:srgbClr val="525C68"/>
              </a:buClr>
              <a:buSzPts val="2100"/>
              <a:buFont typeface="Open Sans Light"/>
              <a:buNone/>
              <a:defRPr sz="2800" b="0" i="0" u="none" strike="noStrike" cap="none">
                <a:solidFill>
                  <a:srgbClr val="525C68"/>
                </a:solidFill>
                <a:latin typeface="Open Sans Light"/>
                <a:ea typeface="Open Sans Light"/>
                <a:cs typeface="Open Sans Light"/>
                <a:sym typeface="Open Sans Light"/>
              </a:defRPr>
            </a:lvl9pPr>
          </a:lstStyle>
          <a:p>
            <a:endParaRPr/>
          </a:p>
        </p:txBody>
      </p:sp>
      <p:sp>
        <p:nvSpPr>
          <p:cNvPr id="72" name="Shape 72"/>
          <p:cNvSpPr txBox="1">
            <a:spLocks noGrp="1"/>
          </p:cNvSpPr>
          <p:nvPr>
            <p:ph type="sldNum" idx="12"/>
          </p:nvPr>
        </p:nvSpPr>
        <p:spPr>
          <a:xfrm>
            <a:off x="12028284" y="6242220"/>
            <a:ext cx="607200" cy="475600"/>
          </a:xfrm>
          <a:prstGeom prst="rect">
            <a:avLst/>
          </a:prstGeom>
          <a:noFill/>
          <a:ln>
            <a:noFill/>
          </a:ln>
        </p:spPr>
        <p:txBody>
          <a:bodyPr spcFirstLastPara="1" wrap="square" lIns="91650" tIns="91650" rIns="91650" bIns="91650" anchor="ctr" anchorCtr="0">
            <a:noAutofit/>
          </a:bodyPr>
          <a:lstStyle>
            <a:lvl1pPr marL="0" marR="0" lvl="0" indent="0" algn="l" rtl="0">
              <a:lnSpc>
                <a:spcPct val="100000"/>
              </a:lnSpc>
              <a:spcBef>
                <a:spcPts val="0"/>
              </a:spcBef>
              <a:spcAft>
                <a:spcPts val="0"/>
              </a:spcAft>
              <a:buClr>
                <a:srgbClr val="00B0EB"/>
              </a:buClr>
              <a:buSzPts val="1700"/>
              <a:buFont typeface="Open Sans"/>
              <a:buNone/>
              <a:defRPr sz="2267" b="1" i="0" u="none" strike="noStrike" cap="none">
                <a:solidFill>
                  <a:srgbClr val="00B0EB"/>
                </a:solidFill>
                <a:latin typeface="Open Sans"/>
                <a:ea typeface="Open Sans"/>
                <a:cs typeface="Open Sans"/>
                <a:sym typeface="Open Sans"/>
              </a:defRPr>
            </a:lvl1pPr>
            <a:lvl2pPr marL="0" marR="0" lvl="1" indent="0" algn="l" rtl="0">
              <a:lnSpc>
                <a:spcPct val="100000"/>
              </a:lnSpc>
              <a:spcBef>
                <a:spcPts val="0"/>
              </a:spcBef>
              <a:spcAft>
                <a:spcPts val="0"/>
              </a:spcAft>
              <a:buClr>
                <a:srgbClr val="00B0EB"/>
              </a:buClr>
              <a:buSzPts val="1700"/>
              <a:buFont typeface="Open Sans"/>
              <a:buNone/>
              <a:defRPr sz="2267" b="1" i="0" u="none" strike="noStrike" cap="none">
                <a:solidFill>
                  <a:srgbClr val="00B0EB"/>
                </a:solidFill>
                <a:latin typeface="Open Sans"/>
                <a:ea typeface="Open Sans"/>
                <a:cs typeface="Open Sans"/>
                <a:sym typeface="Open Sans"/>
              </a:defRPr>
            </a:lvl2pPr>
            <a:lvl3pPr marL="0" marR="0" lvl="2" indent="0" algn="l" rtl="0">
              <a:lnSpc>
                <a:spcPct val="100000"/>
              </a:lnSpc>
              <a:spcBef>
                <a:spcPts val="0"/>
              </a:spcBef>
              <a:spcAft>
                <a:spcPts val="0"/>
              </a:spcAft>
              <a:buClr>
                <a:srgbClr val="00B0EB"/>
              </a:buClr>
              <a:buSzPts val="1700"/>
              <a:buFont typeface="Open Sans"/>
              <a:buNone/>
              <a:defRPr sz="2267" b="1" i="0" u="none" strike="noStrike" cap="none">
                <a:solidFill>
                  <a:srgbClr val="00B0EB"/>
                </a:solidFill>
                <a:latin typeface="Open Sans"/>
                <a:ea typeface="Open Sans"/>
                <a:cs typeface="Open Sans"/>
                <a:sym typeface="Open Sans"/>
              </a:defRPr>
            </a:lvl3pPr>
            <a:lvl4pPr marL="0" marR="0" lvl="3" indent="0" algn="l" rtl="0">
              <a:lnSpc>
                <a:spcPct val="100000"/>
              </a:lnSpc>
              <a:spcBef>
                <a:spcPts val="0"/>
              </a:spcBef>
              <a:spcAft>
                <a:spcPts val="0"/>
              </a:spcAft>
              <a:buClr>
                <a:srgbClr val="00B0EB"/>
              </a:buClr>
              <a:buSzPts val="1700"/>
              <a:buFont typeface="Open Sans"/>
              <a:buNone/>
              <a:defRPr sz="2267" b="1" i="0" u="none" strike="noStrike" cap="none">
                <a:solidFill>
                  <a:srgbClr val="00B0EB"/>
                </a:solidFill>
                <a:latin typeface="Open Sans"/>
                <a:ea typeface="Open Sans"/>
                <a:cs typeface="Open Sans"/>
                <a:sym typeface="Open Sans"/>
              </a:defRPr>
            </a:lvl4pPr>
            <a:lvl5pPr marL="0" marR="0" lvl="4" indent="0" algn="l" rtl="0">
              <a:lnSpc>
                <a:spcPct val="100000"/>
              </a:lnSpc>
              <a:spcBef>
                <a:spcPts val="0"/>
              </a:spcBef>
              <a:spcAft>
                <a:spcPts val="0"/>
              </a:spcAft>
              <a:buClr>
                <a:srgbClr val="00B0EB"/>
              </a:buClr>
              <a:buSzPts val="1700"/>
              <a:buFont typeface="Open Sans"/>
              <a:buNone/>
              <a:defRPr sz="2267" b="1" i="0" u="none" strike="noStrike" cap="none">
                <a:solidFill>
                  <a:srgbClr val="00B0EB"/>
                </a:solidFill>
                <a:latin typeface="Open Sans"/>
                <a:ea typeface="Open Sans"/>
                <a:cs typeface="Open Sans"/>
                <a:sym typeface="Open Sans"/>
              </a:defRPr>
            </a:lvl5pPr>
            <a:lvl6pPr marL="0" marR="0" lvl="5" indent="0" algn="l" rtl="0">
              <a:lnSpc>
                <a:spcPct val="100000"/>
              </a:lnSpc>
              <a:spcBef>
                <a:spcPts val="0"/>
              </a:spcBef>
              <a:spcAft>
                <a:spcPts val="0"/>
              </a:spcAft>
              <a:buClr>
                <a:srgbClr val="00B0EB"/>
              </a:buClr>
              <a:buSzPts val="1700"/>
              <a:buFont typeface="Open Sans"/>
              <a:buNone/>
              <a:defRPr sz="2267" b="1" i="0" u="none" strike="noStrike" cap="none">
                <a:solidFill>
                  <a:srgbClr val="00B0EB"/>
                </a:solidFill>
                <a:latin typeface="Open Sans"/>
                <a:ea typeface="Open Sans"/>
                <a:cs typeface="Open Sans"/>
                <a:sym typeface="Open Sans"/>
              </a:defRPr>
            </a:lvl6pPr>
            <a:lvl7pPr marL="0" marR="0" lvl="6" indent="0" algn="l" rtl="0">
              <a:lnSpc>
                <a:spcPct val="100000"/>
              </a:lnSpc>
              <a:spcBef>
                <a:spcPts val="0"/>
              </a:spcBef>
              <a:spcAft>
                <a:spcPts val="0"/>
              </a:spcAft>
              <a:buClr>
                <a:srgbClr val="00B0EB"/>
              </a:buClr>
              <a:buSzPts val="1700"/>
              <a:buFont typeface="Open Sans"/>
              <a:buNone/>
              <a:defRPr sz="2267" b="1" i="0" u="none" strike="noStrike" cap="none">
                <a:solidFill>
                  <a:srgbClr val="00B0EB"/>
                </a:solidFill>
                <a:latin typeface="Open Sans"/>
                <a:ea typeface="Open Sans"/>
                <a:cs typeface="Open Sans"/>
                <a:sym typeface="Open Sans"/>
              </a:defRPr>
            </a:lvl7pPr>
            <a:lvl8pPr marL="0" marR="0" lvl="7" indent="0" algn="l" rtl="0">
              <a:lnSpc>
                <a:spcPct val="100000"/>
              </a:lnSpc>
              <a:spcBef>
                <a:spcPts val="0"/>
              </a:spcBef>
              <a:spcAft>
                <a:spcPts val="0"/>
              </a:spcAft>
              <a:buClr>
                <a:srgbClr val="00B0EB"/>
              </a:buClr>
              <a:buSzPts val="1700"/>
              <a:buFont typeface="Open Sans"/>
              <a:buNone/>
              <a:defRPr sz="2267" b="1" i="0" u="none" strike="noStrike" cap="none">
                <a:solidFill>
                  <a:srgbClr val="00B0EB"/>
                </a:solidFill>
                <a:latin typeface="Open Sans"/>
                <a:ea typeface="Open Sans"/>
                <a:cs typeface="Open Sans"/>
                <a:sym typeface="Open Sans"/>
              </a:defRPr>
            </a:lvl8pPr>
            <a:lvl9pPr marL="0" marR="0" lvl="8" indent="0" algn="l" rtl="0">
              <a:lnSpc>
                <a:spcPct val="100000"/>
              </a:lnSpc>
              <a:spcBef>
                <a:spcPts val="0"/>
              </a:spcBef>
              <a:spcAft>
                <a:spcPts val="0"/>
              </a:spcAft>
              <a:buClr>
                <a:srgbClr val="00B0EB"/>
              </a:buClr>
              <a:buSzPts val="1700"/>
              <a:buFont typeface="Open Sans"/>
              <a:buNone/>
              <a:defRPr sz="2267" b="1" i="0" u="none" strike="noStrike" cap="none">
                <a:solidFill>
                  <a:srgbClr val="00B0EB"/>
                </a:solidFill>
                <a:latin typeface="Open Sans"/>
                <a:ea typeface="Open Sans"/>
                <a:cs typeface="Open Sans"/>
                <a:sym typeface="Open Sans"/>
              </a:defRPr>
            </a:lvl9pPr>
          </a:lstStyle>
          <a:p>
            <a:fld id="{00000000-1234-1234-1234-123412341234}" type="slidenum">
              <a:rPr lang="en" smtClean="0"/>
              <a:pPr/>
              <a:t>‹#›</a:t>
            </a:fld>
            <a:endParaRPr lang="en" sz="1333" b="0">
              <a:solidFill>
                <a:schemeClr val="dk2"/>
              </a:solidFill>
              <a:latin typeface="Arial"/>
              <a:ea typeface="Arial"/>
              <a:cs typeface="Arial"/>
              <a:sym typeface="Arial"/>
            </a:endParaRPr>
          </a:p>
        </p:txBody>
      </p:sp>
    </p:spTree>
    <p:extLst>
      <p:ext uri="{BB962C8B-B14F-4D97-AF65-F5344CB8AC3E}">
        <p14:creationId xmlns:p14="http://schemas.microsoft.com/office/powerpoint/2010/main" val="760149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Shape 24"/>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Shape 2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Shape 2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4411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9BF57-6671-4FA5-B8DC-606071D6C3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F45500-175C-4488-9E6F-69E98F8C30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76C78-AFCD-4B01-B34B-462A8D9F5F95}"/>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5" name="Footer Placeholder 4">
            <a:extLst>
              <a:ext uri="{FF2B5EF4-FFF2-40B4-BE49-F238E27FC236}">
                <a16:creationId xmlns:a16="http://schemas.microsoft.com/office/drawing/2014/main" id="{4BD21F8A-426A-448B-B423-E18E897B6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D2B7D-384E-4AC7-A055-1A57A9371EC6}"/>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1743253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E363-8DBB-477C-ABD4-F0F68498F9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DE90B6-FE6A-4358-B200-7FF87A9EB9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C60FCF-13A5-402F-845E-7D8387998879}"/>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5" name="Footer Placeholder 4">
            <a:extLst>
              <a:ext uri="{FF2B5EF4-FFF2-40B4-BE49-F238E27FC236}">
                <a16:creationId xmlns:a16="http://schemas.microsoft.com/office/drawing/2014/main" id="{85A9AF95-C351-4B0A-B5CB-12C3A7D97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2D283-F2F9-483F-9713-9EA42EAF0096}"/>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101798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19F0-DF4E-4DAD-AC97-E8CA6D3064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9AB41D-9EC2-4FFB-B5DD-91CCBB280F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C20F81-F464-49CF-83F5-41107BB4D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B4229E-BB8D-4E0A-B8E6-B01F0E7BE9F5}"/>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6" name="Footer Placeholder 5">
            <a:extLst>
              <a:ext uri="{FF2B5EF4-FFF2-40B4-BE49-F238E27FC236}">
                <a16:creationId xmlns:a16="http://schemas.microsoft.com/office/drawing/2014/main" id="{D510BF2B-E025-4B26-AD42-A9BD2EBF37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A7BAD-B164-4189-AAE0-E90E44162BBF}"/>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399101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542-005C-4024-B1DD-EF2784440B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21D201-31A6-4E8A-AB82-914BEDF5A7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272508-FC50-4F9E-BC1E-153A2847ED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6617D0-24F0-43D6-A3CC-5EF080DA6A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6F9C92-8C98-4BCC-A5C1-5EF083D25C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0BD227-5D7F-46D6-8E08-8D85B03F2E98}"/>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8" name="Footer Placeholder 7">
            <a:extLst>
              <a:ext uri="{FF2B5EF4-FFF2-40B4-BE49-F238E27FC236}">
                <a16:creationId xmlns:a16="http://schemas.microsoft.com/office/drawing/2014/main" id="{8B0B1C5E-1A8E-42DB-BE8A-D5290F85C5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D36300-1783-42E3-8E57-0177E0773EAD}"/>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1731386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8587-2859-4CB0-9340-F02A40EDD4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6AB5C1-7709-4239-866D-663154359DAD}"/>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4" name="Footer Placeholder 3">
            <a:extLst>
              <a:ext uri="{FF2B5EF4-FFF2-40B4-BE49-F238E27FC236}">
                <a16:creationId xmlns:a16="http://schemas.microsoft.com/office/drawing/2014/main" id="{6794E8B6-FF46-4B49-8816-5511219291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746AEA-AE03-4D7B-94F2-7C28E621BC62}"/>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352000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3D6AE6-104C-4533-92F7-BA70D1732B4A}"/>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3" name="Footer Placeholder 2">
            <a:extLst>
              <a:ext uri="{FF2B5EF4-FFF2-40B4-BE49-F238E27FC236}">
                <a16:creationId xmlns:a16="http://schemas.microsoft.com/office/drawing/2014/main" id="{1064F9E3-7C88-4186-8BC9-73B8FFC88D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31A86C-BC11-4FDE-B6A4-AD84A2929DC3}"/>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1731741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A5397-447A-4D24-83E8-D91E1B0A84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2A2C6A-1DB9-47A1-923B-30E7A8766C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312CC8-8ED8-439E-8FD2-BC5575AE2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3C7E4-041A-4F5D-874F-E175E8A0C0FC}"/>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6" name="Footer Placeholder 5">
            <a:extLst>
              <a:ext uri="{FF2B5EF4-FFF2-40B4-BE49-F238E27FC236}">
                <a16:creationId xmlns:a16="http://schemas.microsoft.com/office/drawing/2014/main" id="{D3059800-A4E3-4F93-B989-2FBAA77DD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1990BC-7340-4DA4-A852-92B3CA3C2E09}"/>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2948211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0A0F-55F4-4E67-8B78-93925A8BC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594F68-16FD-45EF-A63E-A70835EC9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528594-CFFA-4876-A27B-A34B3FC968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5DC19-7C1C-4C51-A8A8-A00334D04AA1}"/>
              </a:ext>
            </a:extLst>
          </p:cNvPr>
          <p:cNvSpPr>
            <a:spLocks noGrp="1"/>
          </p:cNvSpPr>
          <p:nvPr>
            <p:ph type="dt" sz="half" idx="10"/>
          </p:nvPr>
        </p:nvSpPr>
        <p:spPr/>
        <p:txBody>
          <a:bodyPr/>
          <a:lstStyle/>
          <a:p>
            <a:fld id="{FF09282E-12F5-4DCA-944B-83E225D75475}" type="datetimeFigureOut">
              <a:rPr lang="en-US" smtClean="0"/>
              <a:t>5/13/2019</a:t>
            </a:fld>
            <a:endParaRPr lang="en-US"/>
          </a:p>
        </p:txBody>
      </p:sp>
      <p:sp>
        <p:nvSpPr>
          <p:cNvPr id="6" name="Footer Placeholder 5">
            <a:extLst>
              <a:ext uri="{FF2B5EF4-FFF2-40B4-BE49-F238E27FC236}">
                <a16:creationId xmlns:a16="http://schemas.microsoft.com/office/drawing/2014/main" id="{8499335C-FC73-4512-9B64-526E41B1C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2AC7CD-FD28-4816-81BE-ABF41A2A8D1F}"/>
              </a:ext>
            </a:extLst>
          </p:cNvPr>
          <p:cNvSpPr>
            <a:spLocks noGrp="1"/>
          </p:cNvSpPr>
          <p:nvPr>
            <p:ph type="sldNum" sz="quarter" idx="12"/>
          </p:nvPr>
        </p:nvSpPr>
        <p:spPr/>
        <p:txBody>
          <a:bodyPr/>
          <a:lstStyle/>
          <a:p>
            <a:fld id="{1CB1B270-6DFD-4E55-A40B-03FFFA2394ED}" type="slidenum">
              <a:rPr lang="en-US" smtClean="0"/>
              <a:t>‹#›</a:t>
            </a:fld>
            <a:endParaRPr lang="en-US"/>
          </a:p>
        </p:txBody>
      </p:sp>
    </p:spTree>
    <p:extLst>
      <p:ext uri="{BB962C8B-B14F-4D97-AF65-F5344CB8AC3E}">
        <p14:creationId xmlns:p14="http://schemas.microsoft.com/office/powerpoint/2010/main" val="427477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F8519-649B-4B41-8FB6-5ED3699103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B35ABD-6A8C-437B-ADCE-52628801E6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A576FA-E359-4E08-831B-99802C776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09282E-12F5-4DCA-944B-83E225D75475}" type="datetimeFigureOut">
              <a:rPr lang="en-US" smtClean="0"/>
              <a:t>5/13/2019</a:t>
            </a:fld>
            <a:endParaRPr lang="en-US"/>
          </a:p>
        </p:txBody>
      </p:sp>
      <p:sp>
        <p:nvSpPr>
          <p:cNvPr id="5" name="Footer Placeholder 4">
            <a:extLst>
              <a:ext uri="{FF2B5EF4-FFF2-40B4-BE49-F238E27FC236}">
                <a16:creationId xmlns:a16="http://schemas.microsoft.com/office/drawing/2014/main" id="{66CF9F58-D040-428A-9E4F-55751208C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67452A-837C-4C25-A453-B1164D5D87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B1B270-6DFD-4E55-A40B-03FFFA2394ED}" type="slidenum">
              <a:rPr lang="en-US" smtClean="0"/>
              <a:t>‹#›</a:t>
            </a:fld>
            <a:endParaRPr lang="en-US"/>
          </a:p>
        </p:txBody>
      </p:sp>
    </p:spTree>
    <p:extLst>
      <p:ext uri="{BB962C8B-B14F-4D97-AF65-F5344CB8AC3E}">
        <p14:creationId xmlns:p14="http://schemas.microsoft.com/office/powerpoint/2010/main" val="55176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Principles-Product-Development-Flow-Generation/dp/1935401009"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524767" y="1937700"/>
            <a:ext cx="11258800" cy="1745600"/>
          </a:xfrm>
          <a:prstGeom prst="rect">
            <a:avLst/>
          </a:prstGeom>
        </p:spPr>
        <p:txBody>
          <a:bodyPr spcFirstLastPara="1" vert="horz" wrap="square" lIns="121900" tIns="121900" rIns="121900" bIns="121900" rtlCol="0" anchor="b" anchorCtr="0">
            <a:noAutofit/>
          </a:bodyPr>
          <a:lstStyle/>
          <a:p>
            <a:pPr algn="l"/>
            <a:r>
              <a:rPr lang="en" sz="8000" b="1">
                <a:latin typeface="Helvetica Neue"/>
                <a:ea typeface="Helvetica Neue"/>
                <a:cs typeface="Helvetica Neue"/>
                <a:sym typeface="Helvetica Neue"/>
              </a:rPr>
              <a:t>Portfolio Prioritization Workshop</a:t>
            </a:r>
            <a:endParaRPr sz="8000" b="1">
              <a:latin typeface="Helvetica Neue"/>
              <a:ea typeface="Helvetica Neue"/>
              <a:cs typeface="Helvetica Neue"/>
              <a:sym typeface="Helvetica Neue"/>
            </a:endParaRPr>
          </a:p>
        </p:txBody>
      </p:sp>
      <p:sp>
        <p:nvSpPr>
          <p:cNvPr id="78" name="Shape 78"/>
          <p:cNvSpPr txBox="1">
            <a:spLocks noGrp="1"/>
          </p:cNvSpPr>
          <p:nvPr>
            <p:ph type="subTitle" idx="1"/>
          </p:nvPr>
        </p:nvSpPr>
        <p:spPr>
          <a:xfrm>
            <a:off x="415600" y="4071187"/>
            <a:ext cx="11360800" cy="1056800"/>
          </a:xfrm>
          <a:prstGeom prst="rect">
            <a:avLst/>
          </a:prstGeom>
        </p:spPr>
        <p:txBody>
          <a:bodyPr spcFirstLastPara="1" vert="horz" wrap="square" lIns="121900" tIns="121900" rIns="121900" bIns="121900" rtlCol="0" anchor="t" anchorCtr="0">
            <a:noAutofit/>
          </a:bodyPr>
          <a:lstStyle/>
          <a:p>
            <a:pPr marL="0" indent="0" algn="l"/>
            <a:r>
              <a:rPr lang="en-US" dirty="0">
                <a:solidFill>
                  <a:srgbClr val="999999"/>
                </a:solidFill>
                <a:latin typeface="Helvetica Neue Light"/>
                <a:ea typeface="Helvetica Neue Light"/>
                <a:cs typeface="Helvetica Neue Light"/>
                <a:sym typeface="Helvetica Neue Light"/>
              </a:rPr>
              <a:t>Cost of Delay Introduction</a:t>
            </a:r>
            <a:endParaRPr dirty="0">
              <a:latin typeface="Helvetica Neue Light"/>
              <a:ea typeface="Helvetica Neue Light"/>
              <a:cs typeface="Helvetica Neue Light"/>
              <a:sym typeface="Helvetica Neue Light"/>
            </a:endParaRPr>
          </a:p>
        </p:txBody>
      </p:sp>
      <p:cxnSp>
        <p:nvCxnSpPr>
          <p:cNvPr id="79" name="Shape 79"/>
          <p:cNvCxnSpPr/>
          <p:nvPr/>
        </p:nvCxnSpPr>
        <p:spPr>
          <a:xfrm>
            <a:off x="524767" y="3937133"/>
            <a:ext cx="4813200" cy="0"/>
          </a:xfrm>
          <a:prstGeom prst="straightConnector1">
            <a:avLst/>
          </a:prstGeom>
          <a:noFill/>
          <a:ln w="114300" cap="flat" cmpd="sng">
            <a:solidFill>
              <a:srgbClr val="000000"/>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000" b="1" dirty="0">
                <a:latin typeface="Helvetica Neue"/>
                <a:ea typeface="Helvetica Neue"/>
                <a:cs typeface="Helvetica Neue"/>
                <a:sym typeface="Helvetica Neue"/>
              </a:rPr>
              <a:t>Group Question  |</a:t>
            </a:r>
            <a:r>
              <a:rPr lang="en" sz="4000" dirty="0">
                <a:latin typeface="Helvetica Neue Light"/>
                <a:ea typeface="Helvetica Neue Light"/>
                <a:cs typeface="Helvetica Neue Light"/>
                <a:sym typeface="Helvetica Neue Light"/>
              </a:rPr>
              <a:t>  Your ordering constraints</a:t>
            </a:r>
            <a:endParaRPr sz="4000" dirty="0">
              <a:latin typeface="Helvetica Neue Light"/>
              <a:ea typeface="Helvetica Neue Light"/>
              <a:cs typeface="Helvetica Neue Light"/>
              <a:sym typeface="Helvetica Neue Light"/>
            </a:endParaRPr>
          </a:p>
        </p:txBody>
      </p:sp>
      <p:sp>
        <p:nvSpPr>
          <p:cNvPr id="160" name="Shape 16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b="1" dirty="0">
                <a:solidFill>
                  <a:srgbClr val="434343"/>
                </a:solidFill>
                <a:latin typeface="Helvetica Neue"/>
                <a:ea typeface="Helvetica Neue"/>
                <a:cs typeface="Helvetica Neue"/>
                <a:sym typeface="Helvetica Neue"/>
              </a:rPr>
              <a:t>As a group, discuss what are the constraints that force ordering work: </a:t>
            </a:r>
            <a:endParaRPr b="1" dirty="0">
              <a:solidFill>
                <a:srgbClr val="434343"/>
              </a:solidFill>
              <a:latin typeface="Helvetica Neue"/>
              <a:ea typeface="Helvetica Neue"/>
              <a:cs typeface="Helvetica Neue"/>
              <a:sym typeface="Helvetica Neue"/>
            </a:endParaRPr>
          </a:p>
          <a:p>
            <a:pPr indent="-423323">
              <a:buClr>
                <a:srgbClr val="434343"/>
              </a:buClr>
              <a:buSzPts val="1400"/>
              <a:buFont typeface="Helvetica Neue Light"/>
              <a:buChar char="●"/>
            </a:pPr>
            <a:r>
              <a:rPr lang="en" sz="1867" dirty="0">
                <a:solidFill>
                  <a:srgbClr val="434343"/>
                </a:solidFill>
                <a:latin typeface="Helvetica Neue Light"/>
                <a:ea typeface="Helvetica Neue Light"/>
                <a:cs typeface="Helvetica Neue Light"/>
                <a:sym typeface="Helvetica Neue Light"/>
              </a:rPr>
              <a:t>Money - we can’t fund everything</a:t>
            </a:r>
            <a:endParaRPr sz="1867" dirty="0">
              <a:solidFill>
                <a:srgbClr val="434343"/>
              </a:solidFill>
              <a:latin typeface="Helvetica Neue Light"/>
              <a:ea typeface="Helvetica Neue Light"/>
              <a:cs typeface="Helvetica Neue Light"/>
              <a:sym typeface="Helvetica Neue Light"/>
            </a:endParaRPr>
          </a:p>
          <a:p>
            <a:pPr indent="-423323">
              <a:buClr>
                <a:srgbClr val="434343"/>
              </a:buClr>
              <a:buSzPts val="1400"/>
              <a:buFont typeface="Helvetica Neue Light"/>
              <a:buChar char="●"/>
            </a:pPr>
            <a:r>
              <a:rPr lang="en" sz="1867" dirty="0">
                <a:solidFill>
                  <a:srgbClr val="434343"/>
                </a:solidFill>
                <a:latin typeface="Helvetica Neue Light"/>
                <a:ea typeface="Helvetica Neue Light"/>
                <a:cs typeface="Helvetica Neue Light"/>
                <a:sym typeface="Helvetica Neue Light"/>
              </a:rPr>
              <a:t>Expert Skills - we have a skill constraint; What skills? (consider the skill exercise)</a:t>
            </a:r>
            <a:endParaRPr sz="1867" dirty="0">
              <a:solidFill>
                <a:srgbClr val="434343"/>
              </a:solidFill>
              <a:latin typeface="Helvetica Neue Light"/>
              <a:ea typeface="Helvetica Neue Light"/>
              <a:cs typeface="Helvetica Neue Light"/>
              <a:sym typeface="Helvetica Neue Light"/>
            </a:endParaRPr>
          </a:p>
          <a:p>
            <a:pPr indent="-423323">
              <a:buClr>
                <a:srgbClr val="434343"/>
              </a:buClr>
              <a:buSzPts val="1400"/>
              <a:buFont typeface="Helvetica Neue Light"/>
              <a:buChar char="●"/>
            </a:pPr>
            <a:r>
              <a:rPr lang="en" sz="1867" dirty="0">
                <a:solidFill>
                  <a:srgbClr val="434343"/>
                </a:solidFill>
                <a:latin typeface="Helvetica Neue Light"/>
                <a:ea typeface="Helvetica Neue Light"/>
                <a:cs typeface="Helvetica Neue Light"/>
                <a:sym typeface="Helvetica Neue Light"/>
              </a:rPr>
              <a:t>External Dependencies - we depend on another team. (consider dependency exercise)</a:t>
            </a:r>
            <a:endParaRPr sz="1867" dirty="0">
              <a:solidFill>
                <a:srgbClr val="434343"/>
              </a:solidFill>
              <a:latin typeface="Helvetica Neue Light"/>
              <a:ea typeface="Helvetica Neue Light"/>
              <a:cs typeface="Helvetica Neue Light"/>
              <a:sym typeface="Helvetica Neue Light"/>
            </a:endParaRPr>
          </a:p>
          <a:p>
            <a:pPr indent="-423323">
              <a:buClr>
                <a:srgbClr val="434343"/>
              </a:buClr>
              <a:buSzPts val="1400"/>
              <a:buFont typeface="Helvetica Neue Light"/>
              <a:buChar char="●"/>
            </a:pPr>
            <a:r>
              <a:rPr lang="en" sz="1867" dirty="0">
                <a:solidFill>
                  <a:srgbClr val="434343"/>
                </a:solidFill>
                <a:latin typeface="Helvetica Neue Light"/>
                <a:ea typeface="Helvetica Neue Light"/>
                <a:cs typeface="Helvetica Neue Light"/>
                <a:sym typeface="Helvetica Neue Light"/>
              </a:rPr>
              <a:t>Others …. </a:t>
            </a:r>
            <a:endParaRPr sz="1867" dirty="0">
              <a:solidFill>
                <a:srgbClr val="434343"/>
              </a:solidFill>
              <a:latin typeface="Helvetica Neue Light"/>
              <a:ea typeface="Helvetica Neue Light"/>
              <a:cs typeface="Helvetica Neue Light"/>
              <a:sym typeface="Helvetica Neue Light"/>
            </a:endParaRPr>
          </a:p>
          <a:p>
            <a:pPr marL="0" indent="0">
              <a:spcBef>
                <a:spcPts val="2133"/>
              </a:spcBef>
              <a:buNone/>
            </a:pPr>
            <a:r>
              <a:rPr lang="en" dirty="0">
                <a:solidFill>
                  <a:srgbClr val="434343"/>
                </a:solidFill>
                <a:latin typeface="Helvetica Neue Light"/>
                <a:ea typeface="Helvetica Neue Light"/>
                <a:cs typeface="Helvetica Neue Light"/>
                <a:sym typeface="Helvetica Neue Light"/>
              </a:rPr>
              <a:t>Q. What or who causes reordering of work?</a:t>
            </a:r>
            <a:endParaRPr dirty="0">
              <a:solidFill>
                <a:srgbClr val="434343"/>
              </a:solidFill>
              <a:latin typeface="Helvetica Neue Light"/>
              <a:ea typeface="Helvetica Neue Light"/>
              <a:cs typeface="Helvetica Neue Light"/>
              <a:sym typeface="Helvetica Neue Light"/>
            </a:endParaRPr>
          </a:p>
          <a:p>
            <a:pPr marL="0" indent="0">
              <a:spcBef>
                <a:spcPts val="2133"/>
              </a:spcBef>
              <a:spcAft>
                <a:spcPts val="2133"/>
              </a:spcAft>
              <a:buNone/>
            </a:pPr>
            <a:r>
              <a:rPr lang="en" dirty="0">
                <a:solidFill>
                  <a:srgbClr val="434343"/>
                </a:solidFill>
                <a:latin typeface="Helvetica Neue Light"/>
                <a:ea typeface="Helvetica Neue Light"/>
                <a:cs typeface="Helvetica Neue Light"/>
                <a:sym typeface="Helvetica Neue Light"/>
              </a:rPr>
              <a:t>Q. If we were to say, start them in random order, what would the objections be?</a:t>
            </a:r>
            <a:endParaRPr dirty="0">
              <a:solidFill>
                <a:srgbClr val="434343"/>
              </a:solidFill>
              <a:latin typeface="Helvetica Neue Light"/>
              <a:ea typeface="Helvetica Neue Light"/>
              <a:cs typeface="Helvetica Neue Light"/>
              <a:sym typeface="Helvetica Neue Light"/>
            </a:endParaRPr>
          </a:p>
        </p:txBody>
      </p:sp>
      <p:sp>
        <p:nvSpPr>
          <p:cNvPr id="161" name="Shape 161"/>
          <p:cNvSpPr txBox="1"/>
          <p:nvPr/>
        </p:nvSpPr>
        <p:spPr>
          <a:xfrm>
            <a:off x="1063300" y="237961"/>
            <a:ext cx="2958800" cy="435200"/>
          </a:xfrm>
          <a:prstGeom prst="rect">
            <a:avLst/>
          </a:prstGeom>
          <a:noFill/>
          <a:ln>
            <a:noFill/>
          </a:ln>
        </p:spPr>
        <p:txBody>
          <a:bodyPr spcFirstLastPara="1" wrap="square" lIns="121900" tIns="121900" rIns="121900" bIns="121900" anchor="ctr" anchorCtr="0">
            <a:noAutofit/>
          </a:bodyPr>
          <a:lstStyle/>
          <a:p>
            <a:pPr>
              <a:lnSpc>
                <a:spcPct val="115000"/>
              </a:lnSpc>
            </a:pPr>
            <a:r>
              <a:rPr lang="en" sz="1600">
                <a:solidFill>
                  <a:schemeClr val="dk2"/>
                </a:solidFill>
                <a:latin typeface="Helvetica Neue Light"/>
                <a:ea typeface="Helvetica Neue Light"/>
                <a:cs typeface="Helvetica Neue Light"/>
                <a:sym typeface="Helvetica Neue Light"/>
              </a:rPr>
              <a:t>(10 minutes)</a:t>
            </a:r>
            <a:endParaRPr sz="1600">
              <a:latin typeface="Helvetica Neue Light"/>
              <a:ea typeface="Helvetica Neue Light"/>
              <a:cs typeface="Helvetica Neue Light"/>
              <a:sym typeface="Helvetica Neue Light"/>
            </a:endParaRPr>
          </a:p>
        </p:txBody>
      </p:sp>
      <p:pic>
        <p:nvPicPr>
          <p:cNvPr id="162" name="Shape 162"/>
          <p:cNvPicPr preferRelativeResize="0"/>
          <p:nvPr/>
        </p:nvPicPr>
        <p:blipFill>
          <a:blip r:embed="rId3">
            <a:alphaModFix/>
          </a:blip>
          <a:stretch>
            <a:fillRect/>
          </a:stretch>
        </p:blipFill>
        <p:spPr>
          <a:xfrm>
            <a:off x="551785" y="181567"/>
            <a:ext cx="544467" cy="54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p:nvPr/>
        </p:nvSpPr>
        <p:spPr>
          <a:xfrm>
            <a:off x="-19400" y="-48633"/>
            <a:ext cx="12230800" cy="69552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168" name="Shape 168"/>
          <p:cNvSpPr txBox="1"/>
          <p:nvPr/>
        </p:nvSpPr>
        <p:spPr>
          <a:xfrm>
            <a:off x="1526600" y="2383267"/>
            <a:ext cx="9138800" cy="2365200"/>
          </a:xfrm>
          <a:prstGeom prst="rect">
            <a:avLst/>
          </a:prstGeom>
          <a:noFill/>
          <a:ln>
            <a:noFill/>
          </a:ln>
        </p:spPr>
        <p:txBody>
          <a:bodyPr spcFirstLastPara="1" wrap="square" lIns="121900" tIns="121900" rIns="121900" bIns="121900" anchor="t" anchorCtr="0">
            <a:noAutofit/>
          </a:bodyPr>
          <a:lstStyle/>
          <a:p>
            <a:pPr algn="ctr"/>
            <a:r>
              <a:rPr lang="en" sz="4800">
                <a:solidFill>
                  <a:srgbClr val="FFFFFF"/>
                </a:solidFill>
                <a:latin typeface="Georgia"/>
                <a:ea typeface="Georgia"/>
                <a:cs typeface="Georgia"/>
                <a:sym typeface="Georgia"/>
              </a:rPr>
              <a:t>It’s NOT just highest value (dollars), it is how best to align flow through constraint(s)</a:t>
            </a:r>
            <a:endParaRPr sz="4800">
              <a:solidFill>
                <a:srgbClr val="FFFFFF"/>
              </a:solidFill>
              <a:latin typeface="Georgia"/>
              <a:ea typeface="Georgia"/>
              <a:cs typeface="Georgia"/>
              <a:sym typeface="Georgia"/>
            </a:endParaRPr>
          </a:p>
        </p:txBody>
      </p:sp>
      <p:sp>
        <p:nvSpPr>
          <p:cNvPr id="169" name="Shape 169"/>
          <p:cNvSpPr txBox="1"/>
          <p:nvPr/>
        </p:nvSpPr>
        <p:spPr>
          <a:xfrm>
            <a:off x="4092200" y="1284067"/>
            <a:ext cx="4007600" cy="1099200"/>
          </a:xfrm>
          <a:prstGeom prst="rect">
            <a:avLst/>
          </a:prstGeom>
          <a:noFill/>
          <a:ln>
            <a:noFill/>
          </a:ln>
        </p:spPr>
        <p:txBody>
          <a:bodyPr spcFirstLastPara="1" wrap="square" lIns="121900" tIns="121900" rIns="121900" bIns="121900" anchor="ctr" anchorCtr="0">
            <a:noAutofit/>
          </a:bodyPr>
          <a:lstStyle/>
          <a:p>
            <a:pPr algn="ctr"/>
            <a:r>
              <a:rPr lang="en" sz="1467">
                <a:solidFill>
                  <a:srgbClr val="D9D9D9"/>
                </a:solidFill>
                <a:latin typeface="Helvetica Neue Light"/>
                <a:ea typeface="Helvetica Neue Light"/>
                <a:cs typeface="Helvetica Neue Light"/>
                <a:sym typeface="Helvetica Neue Light"/>
              </a:rPr>
              <a:t> K E Y   T A K E A W A Y   # 2</a:t>
            </a:r>
            <a:endParaRPr sz="1467">
              <a:solidFill>
                <a:srgbClr val="D9D9D9"/>
              </a:solidFill>
              <a:latin typeface="Helvetica Neue Light"/>
              <a:ea typeface="Helvetica Neue Light"/>
              <a:cs typeface="Helvetica Neue Light"/>
              <a:sym typeface="Helvetica Neue Light"/>
            </a:endParaRPr>
          </a:p>
        </p:txBody>
      </p:sp>
      <p:sp>
        <p:nvSpPr>
          <p:cNvPr id="170" name="Shape 170"/>
          <p:cNvSpPr txBox="1"/>
          <p:nvPr/>
        </p:nvSpPr>
        <p:spPr>
          <a:xfrm>
            <a:off x="1601800" y="4873567"/>
            <a:ext cx="8988400" cy="1451200"/>
          </a:xfrm>
          <a:prstGeom prst="rect">
            <a:avLst/>
          </a:prstGeom>
          <a:noFill/>
          <a:ln>
            <a:noFill/>
          </a:ln>
        </p:spPr>
        <p:txBody>
          <a:bodyPr spcFirstLastPara="1" wrap="square" lIns="121900" tIns="121900" rIns="121900" bIns="121900" anchor="ctr" anchorCtr="0">
            <a:noAutofit/>
          </a:bodyPr>
          <a:lstStyle/>
          <a:p>
            <a:pPr algn="ctr"/>
            <a:r>
              <a:rPr lang="en" sz="2133" i="1">
                <a:solidFill>
                  <a:srgbClr val="EFEFEF"/>
                </a:solidFill>
                <a:latin typeface="Georgia"/>
                <a:ea typeface="Georgia"/>
                <a:cs typeface="Georgia"/>
                <a:sym typeface="Georgia"/>
              </a:rPr>
              <a:t>Yoda: constraints cause delay; delay leads to suffering</a:t>
            </a:r>
            <a:endParaRPr sz="2133" i="1">
              <a:solidFill>
                <a:srgbClr val="EFEFEF"/>
              </a:solidFill>
              <a:latin typeface="Georgia"/>
              <a:ea typeface="Georgia"/>
              <a:cs typeface="Georgia"/>
              <a:sym typeface="Georgia"/>
            </a:endParaRPr>
          </a:p>
        </p:txBody>
      </p:sp>
      <p:pic>
        <p:nvPicPr>
          <p:cNvPr id="171" name="Shape 171"/>
          <p:cNvPicPr preferRelativeResize="0"/>
          <p:nvPr/>
        </p:nvPicPr>
        <p:blipFill>
          <a:blip r:embed="rId3">
            <a:alphaModFix/>
          </a:blip>
          <a:stretch>
            <a:fillRect/>
          </a:stretch>
        </p:blipFill>
        <p:spPr>
          <a:xfrm>
            <a:off x="2169262" y="5729934"/>
            <a:ext cx="732433" cy="9033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sz="4000" b="1" dirty="0">
                <a:latin typeface="Helvetica Neue"/>
                <a:ea typeface="Helvetica Neue"/>
                <a:cs typeface="Helvetica Neue"/>
                <a:sym typeface="Helvetica Neue"/>
              </a:rPr>
              <a:t>Playing Tetris  |  </a:t>
            </a:r>
            <a:r>
              <a:rPr lang="en" sz="4000" dirty="0">
                <a:latin typeface="Helvetica Neue Light"/>
                <a:ea typeface="Helvetica Neue Light"/>
                <a:cs typeface="Helvetica Neue Light"/>
                <a:sym typeface="Helvetica Neue Light"/>
              </a:rPr>
              <a:t>Work, Teams/Skills and Time</a:t>
            </a:r>
            <a:endParaRPr sz="4000" dirty="0">
              <a:latin typeface="Helvetica Neue Light"/>
              <a:ea typeface="Helvetica Neue Light"/>
              <a:cs typeface="Helvetica Neue Light"/>
              <a:sym typeface="Helvetica Neue Light"/>
            </a:endParaRPr>
          </a:p>
        </p:txBody>
      </p:sp>
      <p:pic>
        <p:nvPicPr>
          <p:cNvPr id="177" name="Shape 177"/>
          <p:cNvPicPr preferRelativeResize="0"/>
          <p:nvPr/>
        </p:nvPicPr>
        <p:blipFill>
          <a:blip r:embed="rId3">
            <a:alphaModFix/>
          </a:blip>
          <a:stretch>
            <a:fillRect/>
          </a:stretch>
        </p:blipFill>
        <p:spPr>
          <a:xfrm>
            <a:off x="582105" y="3503058"/>
            <a:ext cx="3208267" cy="1956260"/>
          </a:xfrm>
          <a:prstGeom prst="rect">
            <a:avLst/>
          </a:prstGeom>
          <a:noFill/>
          <a:ln>
            <a:noFill/>
          </a:ln>
        </p:spPr>
      </p:pic>
      <p:pic>
        <p:nvPicPr>
          <p:cNvPr id="178" name="Shape 178"/>
          <p:cNvPicPr preferRelativeResize="0"/>
          <p:nvPr/>
        </p:nvPicPr>
        <p:blipFill>
          <a:blip r:embed="rId4">
            <a:alphaModFix/>
          </a:blip>
          <a:stretch>
            <a:fillRect/>
          </a:stretch>
        </p:blipFill>
        <p:spPr>
          <a:xfrm>
            <a:off x="4539251" y="3091668"/>
            <a:ext cx="3870301" cy="2367665"/>
          </a:xfrm>
          <a:prstGeom prst="rect">
            <a:avLst/>
          </a:prstGeom>
          <a:noFill/>
          <a:ln>
            <a:noFill/>
          </a:ln>
        </p:spPr>
      </p:pic>
      <p:pic>
        <p:nvPicPr>
          <p:cNvPr id="179" name="Shape 179"/>
          <p:cNvPicPr preferRelativeResize="0"/>
          <p:nvPr/>
        </p:nvPicPr>
        <p:blipFill>
          <a:blip r:embed="rId5">
            <a:alphaModFix/>
          </a:blip>
          <a:stretch>
            <a:fillRect/>
          </a:stretch>
        </p:blipFill>
        <p:spPr>
          <a:xfrm>
            <a:off x="9158469" y="2663451"/>
            <a:ext cx="2857500" cy="2857500"/>
          </a:xfrm>
          <a:prstGeom prst="rect">
            <a:avLst/>
          </a:prstGeom>
          <a:noFill/>
          <a:ln>
            <a:noFill/>
          </a:ln>
        </p:spPr>
      </p:pic>
      <p:sp>
        <p:nvSpPr>
          <p:cNvPr id="180" name="Shape 180"/>
          <p:cNvSpPr txBox="1"/>
          <p:nvPr/>
        </p:nvSpPr>
        <p:spPr>
          <a:xfrm>
            <a:off x="414999" y="1428577"/>
            <a:ext cx="2561600" cy="845200"/>
          </a:xfrm>
          <a:prstGeom prst="rect">
            <a:avLst/>
          </a:prstGeom>
          <a:noFill/>
          <a:ln>
            <a:noFill/>
          </a:ln>
        </p:spPr>
        <p:txBody>
          <a:bodyPr spcFirstLastPara="1" wrap="square" lIns="121900" tIns="121900" rIns="121900" bIns="121900" anchor="t" anchorCtr="0">
            <a:noAutofit/>
          </a:bodyPr>
          <a:lstStyle/>
          <a:p>
            <a:r>
              <a:rPr lang="en" sz="2000" dirty="0">
                <a:solidFill>
                  <a:srgbClr val="434343"/>
                </a:solidFill>
                <a:latin typeface="Helvetica Neue Light"/>
                <a:ea typeface="Helvetica Neue Light"/>
                <a:cs typeface="Helvetica Neue Light"/>
                <a:sym typeface="Helvetica Neue Light"/>
              </a:rPr>
              <a:t>Today: Lots of gaps. We get it done, but not everyone is happy</a:t>
            </a:r>
            <a:endParaRPr sz="2000" dirty="0">
              <a:solidFill>
                <a:srgbClr val="434343"/>
              </a:solidFill>
              <a:latin typeface="Helvetica Neue Light"/>
              <a:ea typeface="Helvetica Neue Light"/>
              <a:cs typeface="Helvetica Neue Light"/>
              <a:sym typeface="Helvetica Neue Light"/>
            </a:endParaRPr>
          </a:p>
        </p:txBody>
      </p:sp>
      <p:sp>
        <p:nvSpPr>
          <p:cNvPr id="181" name="Shape 181"/>
          <p:cNvSpPr txBox="1"/>
          <p:nvPr/>
        </p:nvSpPr>
        <p:spPr>
          <a:xfrm>
            <a:off x="4492967" y="1428577"/>
            <a:ext cx="3493600" cy="845200"/>
          </a:xfrm>
          <a:prstGeom prst="rect">
            <a:avLst/>
          </a:prstGeom>
          <a:noFill/>
          <a:ln>
            <a:noFill/>
          </a:ln>
        </p:spPr>
        <p:txBody>
          <a:bodyPr spcFirstLastPara="1" wrap="square" lIns="121900" tIns="121900" rIns="121900" bIns="121900" anchor="t" anchorCtr="0">
            <a:noAutofit/>
          </a:bodyPr>
          <a:lstStyle/>
          <a:p>
            <a:r>
              <a:rPr lang="en" sz="2000">
                <a:solidFill>
                  <a:srgbClr val="434343"/>
                </a:solidFill>
                <a:latin typeface="Helvetica Neue Light"/>
                <a:ea typeface="Helvetica Neue Light"/>
                <a:cs typeface="Helvetica Neue Light"/>
                <a:sym typeface="Helvetica Neue Light"/>
              </a:rPr>
              <a:t>Simple heuristics and rules. Simple Cost of Delay computations</a:t>
            </a:r>
            <a:endParaRPr sz="2000">
              <a:solidFill>
                <a:srgbClr val="434343"/>
              </a:solidFill>
              <a:latin typeface="Helvetica Neue Light"/>
              <a:ea typeface="Helvetica Neue Light"/>
              <a:cs typeface="Helvetica Neue Light"/>
              <a:sym typeface="Helvetica Neue Light"/>
            </a:endParaRPr>
          </a:p>
        </p:txBody>
      </p:sp>
      <p:sp>
        <p:nvSpPr>
          <p:cNvPr id="182" name="Shape 182"/>
          <p:cNvSpPr txBox="1"/>
          <p:nvPr/>
        </p:nvSpPr>
        <p:spPr>
          <a:xfrm>
            <a:off x="9070901" y="1428577"/>
            <a:ext cx="3034000" cy="845200"/>
          </a:xfrm>
          <a:prstGeom prst="rect">
            <a:avLst/>
          </a:prstGeom>
          <a:noFill/>
          <a:ln>
            <a:noFill/>
          </a:ln>
        </p:spPr>
        <p:txBody>
          <a:bodyPr spcFirstLastPara="1" wrap="square" lIns="121900" tIns="121900" rIns="121900" bIns="121900" anchor="t" anchorCtr="0">
            <a:noAutofit/>
          </a:bodyPr>
          <a:lstStyle/>
          <a:p>
            <a:r>
              <a:rPr lang="en" sz="2000">
                <a:solidFill>
                  <a:srgbClr val="434343"/>
                </a:solidFill>
                <a:latin typeface="Helvetica Neue Light"/>
                <a:ea typeface="Helvetica Neue Light"/>
                <a:cs typeface="Helvetica Neue Light"/>
                <a:sym typeface="Helvetica Neue Light"/>
              </a:rPr>
              <a:t>Theoretical - perfect; </a:t>
            </a:r>
            <a:br>
              <a:rPr lang="en" sz="2000">
                <a:solidFill>
                  <a:srgbClr val="434343"/>
                </a:solidFill>
                <a:latin typeface="Helvetica Neue Light"/>
                <a:ea typeface="Helvetica Neue Light"/>
                <a:cs typeface="Helvetica Neue Light"/>
                <a:sym typeface="Helvetica Neue Light"/>
              </a:rPr>
            </a:br>
            <a:r>
              <a:rPr lang="en" sz="2000">
                <a:solidFill>
                  <a:srgbClr val="434343"/>
                </a:solidFill>
                <a:latin typeface="Helvetica Neue Light"/>
                <a:ea typeface="Helvetica Neue Light"/>
                <a:cs typeface="Helvetica Neue Light"/>
                <a:sym typeface="Helvetica Neue Light"/>
              </a:rPr>
              <a:t>NOT our goal</a:t>
            </a:r>
            <a:endParaRPr sz="2000">
              <a:solidFill>
                <a:srgbClr val="434343"/>
              </a:solidFill>
              <a:latin typeface="Helvetica Neue Light"/>
              <a:ea typeface="Helvetica Neue Light"/>
              <a:cs typeface="Helvetica Neue Light"/>
              <a:sym typeface="Helvetica Neue Light"/>
            </a:endParaRPr>
          </a:p>
        </p:txBody>
      </p:sp>
      <p:sp>
        <p:nvSpPr>
          <p:cNvPr id="183" name="Shape 183"/>
          <p:cNvSpPr txBox="1"/>
          <p:nvPr/>
        </p:nvSpPr>
        <p:spPr>
          <a:xfrm>
            <a:off x="646903" y="5590100"/>
            <a:ext cx="3576000" cy="199200"/>
          </a:xfrm>
          <a:prstGeom prst="rect">
            <a:avLst/>
          </a:prstGeom>
          <a:noFill/>
          <a:ln>
            <a:noFill/>
          </a:ln>
        </p:spPr>
        <p:txBody>
          <a:bodyPr spcFirstLastPara="1" wrap="square" lIns="121900" tIns="121900" rIns="121900" bIns="121900" anchor="t" anchorCtr="0">
            <a:noAutofit/>
          </a:bodyPr>
          <a:lstStyle/>
          <a:p>
            <a:r>
              <a:rPr lang="en" sz="2000" b="1" dirty="0">
                <a:solidFill>
                  <a:srgbClr val="434343"/>
                </a:solidFill>
                <a:latin typeface="Helvetica Neue"/>
                <a:ea typeface="Helvetica Neue"/>
                <a:cs typeface="Helvetica Neue"/>
                <a:sym typeface="Helvetica Neue"/>
              </a:rPr>
              <a:t>Teams / people and skills</a:t>
            </a:r>
            <a:endParaRPr sz="2000" b="1" dirty="0"/>
          </a:p>
        </p:txBody>
      </p:sp>
      <p:sp>
        <p:nvSpPr>
          <p:cNvPr id="184" name="Shape 184"/>
          <p:cNvSpPr txBox="1"/>
          <p:nvPr/>
        </p:nvSpPr>
        <p:spPr>
          <a:xfrm rot="-5400000">
            <a:off x="-1417524" y="3992603"/>
            <a:ext cx="3061200" cy="199200"/>
          </a:xfrm>
          <a:prstGeom prst="rect">
            <a:avLst/>
          </a:prstGeom>
          <a:noFill/>
          <a:ln>
            <a:noFill/>
          </a:ln>
        </p:spPr>
        <p:txBody>
          <a:bodyPr spcFirstLastPara="1" wrap="square" lIns="121900" tIns="121900" rIns="121900" bIns="121900" anchor="t" anchorCtr="0">
            <a:noAutofit/>
          </a:bodyPr>
          <a:lstStyle/>
          <a:p>
            <a:r>
              <a:rPr lang="en" sz="2000" b="1" dirty="0">
                <a:solidFill>
                  <a:srgbClr val="434343"/>
                </a:solidFill>
                <a:latin typeface="Helvetica Neue"/>
                <a:ea typeface="Helvetica Neue"/>
                <a:cs typeface="Helvetica Neue"/>
                <a:sym typeface="Helvetica Neue"/>
              </a:rPr>
              <a:t>Delivered value (time)</a:t>
            </a:r>
            <a:endParaRPr sz="2000" dirty="0"/>
          </a:p>
        </p:txBody>
      </p:sp>
      <p:cxnSp>
        <p:nvCxnSpPr>
          <p:cNvPr id="185" name="Shape 185"/>
          <p:cNvCxnSpPr/>
          <p:nvPr/>
        </p:nvCxnSpPr>
        <p:spPr>
          <a:xfrm>
            <a:off x="3285500" y="3257433"/>
            <a:ext cx="295200" cy="350800"/>
          </a:xfrm>
          <a:prstGeom prst="straightConnector1">
            <a:avLst/>
          </a:prstGeom>
          <a:noFill/>
          <a:ln w="9525" cap="flat" cmpd="sng">
            <a:solidFill>
              <a:schemeClr val="dk2"/>
            </a:solidFill>
            <a:prstDash val="solid"/>
            <a:round/>
            <a:headEnd type="none" w="med" len="med"/>
            <a:tailEnd type="none" w="med" len="med"/>
          </a:ln>
        </p:spPr>
      </p:cxnSp>
      <p:sp>
        <p:nvSpPr>
          <p:cNvPr id="186" name="Shape 186"/>
          <p:cNvSpPr txBox="1"/>
          <p:nvPr/>
        </p:nvSpPr>
        <p:spPr>
          <a:xfrm>
            <a:off x="1600205" y="2832512"/>
            <a:ext cx="2561600" cy="508000"/>
          </a:xfrm>
          <a:prstGeom prst="rect">
            <a:avLst/>
          </a:prstGeom>
          <a:noFill/>
          <a:ln>
            <a:noFill/>
          </a:ln>
        </p:spPr>
        <p:txBody>
          <a:bodyPr spcFirstLastPara="1" wrap="square" lIns="121900" tIns="121900" rIns="121900" bIns="121900" anchor="t" anchorCtr="0">
            <a:noAutofit/>
          </a:bodyPr>
          <a:lstStyle/>
          <a:p>
            <a:r>
              <a:rPr lang="en" sz="1333" i="1">
                <a:solidFill>
                  <a:srgbClr val="434343"/>
                </a:solidFill>
                <a:latin typeface="Georgia"/>
                <a:ea typeface="Georgia"/>
                <a:cs typeface="Georgia"/>
                <a:sym typeface="Georgia"/>
              </a:rPr>
              <a:t>Work: spans multiple teams with varying effort</a:t>
            </a:r>
            <a:endParaRPr sz="1333" i="1">
              <a:solidFill>
                <a:srgbClr val="434343"/>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2484968" y="1356967"/>
            <a:ext cx="7044265" cy="4883368"/>
          </a:xfrm>
          <a:prstGeom prst="rect">
            <a:avLst/>
          </a:prstGeom>
          <a:noFill/>
          <a:ln>
            <a:noFill/>
          </a:ln>
        </p:spPr>
      </p:pic>
      <p:sp>
        <p:nvSpPr>
          <p:cNvPr id="192" name="Shape 19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sz="4000" b="1" dirty="0">
                <a:latin typeface="Helvetica Neue"/>
                <a:ea typeface="Helvetica Neue"/>
                <a:cs typeface="Helvetica Neue"/>
                <a:sym typeface="Helvetica Neue"/>
              </a:rPr>
              <a:t>Intuitive Order  |</a:t>
            </a:r>
            <a:r>
              <a:rPr lang="en" sz="4000" dirty="0">
                <a:latin typeface="Helvetica Neue Light"/>
                <a:ea typeface="Helvetica Neue Light"/>
                <a:cs typeface="Helvetica Neue Light"/>
                <a:sym typeface="Helvetica Neue Light"/>
              </a:rPr>
              <a:t>  Same “Time” Different “Value”</a:t>
            </a:r>
            <a:endParaRPr sz="4000" dirty="0">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sz="4000" b="1" dirty="0">
                <a:latin typeface="Helvetica Neue"/>
                <a:ea typeface="Helvetica Neue"/>
                <a:cs typeface="Helvetica Neue"/>
                <a:sym typeface="Helvetica Neue"/>
              </a:rPr>
              <a:t>Intuitive Order  | </a:t>
            </a:r>
            <a:r>
              <a:rPr lang="en" sz="4000" dirty="0">
                <a:latin typeface="Helvetica Neue Light"/>
                <a:ea typeface="Helvetica Neue Light"/>
                <a:cs typeface="Helvetica Neue Light"/>
                <a:sym typeface="Helvetica Neue Light"/>
              </a:rPr>
              <a:t> Same “Value” Different “Time”</a:t>
            </a:r>
            <a:endParaRPr sz="4000" dirty="0">
              <a:latin typeface="Helvetica Neue Light"/>
              <a:ea typeface="Helvetica Neue Light"/>
              <a:cs typeface="Helvetica Neue Light"/>
              <a:sym typeface="Helvetica Neue Light"/>
            </a:endParaRPr>
          </a:p>
        </p:txBody>
      </p:sp>
      <p:pic>
        <p:nvPicPr>
          <p:cNvPr id="199" name="Shape 199"/>
          <p:cNvPicPr preferRelativeResize="0"/>
          <p:nvPr/>
        </p:nvPicPr>
        <p:blipFill>
          <a:blip r:embed="rId3">
            <a:alphaModFix/>
          </a:blip>
          <a:stretch>
            <a:fillRect/>
          </a:stretch>
        </p:blipFill>
        <p:spPr>
          <a:xfrm>
            <a:off x="2373867" y="1356967"/>
            <a:ext cx="7120101" cy="49387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p:nvPr/>
        </p:nvSpPr>
        <p:spPr>
          <a:xfrm>
            <a:off x="666000" y="593657"/>
            <a:ext cx="3099200" cy="2513600"/>
          </a:xfrm>
          <a:prstGeom prst="rect">
            <a:avLst/>
          </a:prstGeom>
          <a:noFill/>
          <a:ln>
            <a:noFill/>
          </a:ln>
        </p:spPr>
        <p:txBody>
          <a:bodyPr spcFirstLastPara="1" wrap="square" lIns="121867" tIns="121867" rIns="121867" bIns="121867" anchor="t" anchorCtr="0">
            <a:noAutofit/>
          </a:bodyPr>
          <a:lstStyle/>
          <a:p>
            <a:pPr>
              <a:buClr>
                <a:srgbClr val="00B2EA"/>
              </a:buClr>
              <a:buSzPts val="2900"/>
            </a:pPr>
            <a:r>
              <a:rPr lang="en" sz="3200" b="1">
                <a:solidFill>
                  <a:srgbClr val="00B2EA"/>
                </a:solidFill>
                <a:latin typeface="Helvetica Neue"/>
                <a:ea typeface="Helvetica Neue"/>
                <a:cs typeface="Helvetica Neue"/>
                <a:sym typeface="Helvetica Neue"/>
              </a:rPr>
              <a:t>The Goal </a:t>
            </a:r>
            <a:endParaRPr>
              <a:latin typeface="Helvetica Neue"/>
              <a:ea typeface="Helvetica Neue"/>
              <a:cs typeface="Helvetica Neue"/>
              <a:sym typeface="Helvetica Neue"/>
            </a:endParaRPr>
          </a:p>
          <a:p>
            <a:pPr>
              <a:lnSpc>
                <a:spcPct val="115000"/>
              </a:lnSpc>
              <a:buClr>
                <a:srgbClr val="000000"/>
              </a:buClr>
              <a:buSzPts val="1800"/>
            </a:pPr>
            <a:r>
              <a:rPr lang="en" b="1">
                <a:solidFill>
                  <a:srgbClr val="000000"/>
                </a:solidFill>
                <a:latin typeface="Helvetica Neue"/>
                <a:ea typeface="Helvetica Neue"/>
                <a:cs typeface="Helvetica Neue"/>
                <a:sym typeface="Helvetica Neue"/>
              </a:rPr>
              <a:t>What to start next?</a:t>
            </a:r>
            <a:endParaRPr sz="2000">
              <a:solidFill>
                <a:srgbClr val="2A4A60"/>
              </a:solidFill>
              <a:latin typeface="Helvetica Neue"/>
              <a:ea typeface="Helvetica Neue"/>
              <a:cs typeface="Helvetica Neue"/>
              <a:sym typeface="Helvetica Neue"/>
            </a:endParaRPr>
          </a:p>
          <a:p>
            <a:pPr>
              <a:spcBef>
                <a:spcPts val="1200"/>
              </a:spcBef>
              <a:buClr>
                <a:srgbClr val="595959"/>
              </a:buClr>
              <a:buSzPts val="1600"/>
            </a:pPr>
            <a:r>
              <a:rPr lang="en">
                <a:solidFill>
                  <a:srgbClr val="595959"/>
                </a:solidFill>
                <a:latin typeface="Helvetica Neue"/>
                <a:ea typeface="Helvetica Neue"/>
                <a:cs typeface="Helvetica Neue"/>
                <a:sym typeface="Helvetica Neue"/>
              </a:rPr>
              <a:t>Given a set of things we could do next, is one more economically advantageous to start next given we can’t do them ALL immediately?</a:t>
            </a:r>
            <a:endParaRPr>
              <a:latin typeface="Helvetica Neue"/>
              <a:ea typeface="Helvetica Neue"/>
              <a:cs typeface="Helvetica Neue"/>
              <a:sym typeface="Helvetica Neue"/>
            </a:endParaRPr>
          </a:p>
        </p:txBody>
      </p:sp>
      <p:sp>
        <p:nvSpPr>
          <p:cNvPr id="205" name="Shape 205"/>
          <p:cNvSpPr txBox="1"/>
          <p:nvPr/>
        </p:nvSpPr>
        <p:spPr>
          <a:xfrm>
            <a:off x="4189743" y="593657"/>
            <a:ext cx="3516400" cy="3375600"/>
          </a:xfrm>
          <a:prstGeom prst="rect">
            <a:avLst/>
          </a:prstGeom>
          <a:noFill/>
          <a:ln>
            <a:noFill/>
          </a:ln>
        </p:spPr>
        <p:txBody>
          <a:bodyPr spcFirstLastPara="1" wrap="square" lIns="121867" tIns="121867" rIns="121867" bIns="121867" anchor="t" anchorCtr="0">
            <a:noAutofit/>
          </a:bodyPr>
          <a:lstStyle/>
          <a:p>
            <a:pPr>
              <a:buClr>
                <a:srgbClr val="00B2EA"/>
              </a:buClr>
              <a:buSzPts val="2900"/>
            </a:pPr>
            <a:r>
              <a:rPr lang="en" sz="3200" b="1">
                <a:solidFill>
                  <a:srgbClr val="00B2EA"/>
                </a:solidFill>
                <a:latin typeface="Helvetica Neue"/>
                <a:ea typeface="Helvetica Neue"/>
                <a:cs typeface="Helvetica Neue"/>
                <a:sym typeface="Helvetica Neue"/>
              </a:rPr>
              <a:t>The Problem</a:t>
            </a:r>
            <a:endParaRPr>
              <a:latin typeface="Helvetica Neue"/>
              <a:ea typeface="Helvetica Neue"/>
              <a:cs typeface="Helvetica Neue"/>
              <a:sym typeface="Helvetica Neue"/>
            </a:endParaRPr>
          </a:p>
          <a:p>
            <a:pPr>
              <a:lnSpc>
                <a:spcPct val="90000"/>
              </a:lnSpc>
              <a:buClr>
                <a:srgbClr val="000000"/>
              </a:buClr>
              <a:buSzPts val="1800"/>
            </a:pPr>
            <a:r>
              <a:rPr lang="en" b="1">
                <a:solidFill>
                  <a:srgbClr val="000000"/>
                </a:solidFill>
                <a:latin typeface="Helvetica Neue"/>
                <a:ea typeface="Helvetica Neue"/>
                <a:cs typeface="Helvetica Neue"/>
                <a:sym typeface="Helvetica Neue"/>
              </a:rPr>
              <a:t>Work often competes for the same people/constraint</a:t>
            </a:r>
            <a:endParaRPr>
              <a:latin typeface="Helvetica Neue"/>
              <a:ea typeface="Helvetica Neue"/>
              <a:cs typeface="Helvetica Neue"/>
              <a:sym typeface="Helvetica Neue"/>
            </a:endParaRPr>
          </a:p>
          <a:p>
            <a:pPr>
              <a:spcBef>
                <a:spcPts val="1200"/>
              </a:spcBef>
              <a:buClr>
                <a:srgbClr val="595959"/>
              </a:buClr>
              <a:buSzPts val="1600"/>
            </a:pPr>
            <a:r>
              <a:rPr lang="en">
                <a:solidFill>
                  <a:srgbClr val="595959"/>
                </a:solidFill>
                <a:latin typeface="Helvetica Neue"/>
                <a:ea typeface="Helvetica Neue"/>
                <a:cs typeface="Helvetica Neue"/>
                <a:sym typeface="Helvetica Neue"/>
              </a:rPr>
              <a:t>Some items have MASSIVE reward if delivered sooner (items A)</a:t>
            </a:r>
            <a:endParaRPr>
              <a:latin typeface="Helvetica Neue"/>
              <a:ea typeface="Helvetica Neue"/>
              <a:cs typeface="Helvetica Neue"/>
              <a:sym typeface="Helvetica Neue"/>
            </a:endParaRPr>
          </a:p>
          <a:p>
            <a:pPr>
              <a:spcBef>
                <a:spcPts val="1200"/>
              </a:spcBef>
              <a:buClr>
                <a:srgbClr val="595959"/>
              </a:buClr>
              <a:buSzPts val="1600"/>
            </a:pPr>
            <a:r>
              <a:rPr lang="en">
                <a:solidFill>
                  <a:srgbClr val="595959"/>
                </a:solidFill>
                <a:latin typeface="Helvetica Neue"/>
                <a:ea typeface="Helvetica Neue"/>
                <a:cs typeface="Helvetica Neue"/>
                <a:sym typeface="Helvetica Neue"/>
              </a:rPr>
              <a:t>Some items have MINIMAL reward if delivered sooner (items B)</a:t>
            </a:r>
            <a:endParaRPr>
              <a:latin typeface="Helvetica Neue"/>
              <a:ea typeface="Helvetica Neue"/>
              <a:cs typeface="Helvetica Neue"/>
              <a:sym typeface="Helvetica Neue"/>
            </a:endParaRPr>
          </a:p>
          <a:p>
            <a:pPr>
              <a:spcBef>
                <a:spcPts val="1200"/>
              </a:spcBef>
              <a:buClr>
                <a:srgbClr val="595959"/>
              </a:buClr>
              <a:buSzPts val="1600"/>
            </a:pPr>
            <a:r>
              <a:rPr lang="en" b="1">
                <a:solidFill>
                  <a:srgbClr val="595959"/>
                </a:solidFill>
                <a:latin typeface="Helvetica Neue"/>
                <a:ea typeface="Helvetica Neue"/>
                <a:cs typeface="Helvetica Neue"/>
                <a:sym typeface="Helvetica Neue"/>
              </a:rPr>
              <a:t>Basic rule: DON’T delay items A for items B!</a:t>
            </a:r>
            <a:r>
              <a:rPr lang="en">
                <a:solidFill>
                  <a:srgbClr val="595959"/>
                </a:solidFill>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206" name="Shape 206"/>
          <p:cNvSpPr txBox="1"/>
          <p:nvPr/>
        </p:nvSpPr>
        <p:spPr>
          <a:xfrm>
            <a:off x="8130691" y="593657"/>
            <a:ext cx="3695600" cy="2856000"/>
          </a:xfrm>
          <a:prstGeom prst="rect">
            <a:avLst/>
          </a:prstGeom>
          <a:noFill/>
          <a:ln>
            <a:noFill/>
          </a:ln>
        </p:spPr>
        <p:txBody>
          <a:bodyPr spcFirstLastPara="1" wrap="square" lIns="121867" tIns="121867" rIns="121867" bIns="121867" anchor="t" anchorCtr="0">
            <a:noAutofit/>
          </a:bodyPr>
          <a:lstStyle/>
          <a:p>
            <a:pPr>
              <a:buClr>
                <a:srgbClr val="00B2EA"/>
              </a:buClr>
              <a:buSzPts val="2900"/>
            </a:pPr>
            <a:r>
              <a:rPr lang="en" sz="3200" b="1">
                <a:solidFill>
                  <a:srgbClr val="00B2EA"/>
                </a:solidFill>
                <a:latin typeface="Helvetica Neue"/>
                <a:ea typeface="Helvetica Neue"/>
                <a:cs typeface="Helvetica Neue"/>
                <a:sym typeface="Helvetica Neue"/>
              </a:rPr>
              <a:t>The Challenge</a:t>
            </a:r>
            <a:endParaRPr>
              <a:latin typeface="Helvetica Neue"/>
              <a:ea typeface="Helvetica Neue"/>
              <a:cs typeface="Helvetica Neue"/>
              <a:sym typeface="Helvetica Neue"/>
            </a:endParaRPr>
          </a:p>
          <a:p>
            <a:pPr>
              <a:buClr>
                <a:srgbClr val="000000"/>
              </a:buClr>
              <a:buSzPts val="1800"/>
            </a:pPr>
            <a:r>
              <a:rPr lang="en" b="1">
                <a:solidFill>
                  <a:srgbClr val="000000"/>
                </a:solidFill>
                <a:latin typeface="Helvetica Neue"/>
                <a:ea typeface="Helvetica Neue"/>
                <a:cs typeface="Helvetica Neue"/>
                <a:sym typeface="Helvetica Neue"/>
              </a:rPr>
              <a:t>Doing one thing </a:t>
            </a:r>
            <a:br>
              <a:rPr lang="en" b="1">
                <a:solidFill>
                  <a:srgbClr val="000000"/>
                </a:solidFill>
                <a:latin typeface="Helvetica Neue"/>
                <a:ea typeface="Helvetica Neue"/>
                <a:cs typeface="Helvetica Neue"/>
                <a:sym typeface="Helvetica Neue"/>
              </a:rPr>
            </a:br>
            <a:r>
              <a:rPr lang="en" b="1">
                <a:solidFill>
                  <a:srgbClr val="000000"/>
                </a:solidFill>
                <a:latin typeface="Helvetica Neue"/>
                <a:ea typeface="Helvetica Neue"/>
                <a:cs typeface="Helvetica Neue"/>
                <a:sym typeface="Helvetica Neue"/>
              </a:rPr>
              <a:t>delays others</a:t>
            </a:r>
            <a:endParaRPr>
              <a:latin typeface="Helvetica Neue"/>
              <a:ea typeface="Helvetica Neue"/>
              <a:cs typeface="Helvetica Neue"/>
              <a:sym typeface="Helvetica Neue"/>
            </a:endParaRPr>
          </a:p>
          <a:p>
            <a:pPr>
              <a:spcBef>
                <a:spcPts val="1200"/>
              </a:spcBef>
              <a:buClr>
                <a:srgbClr val="595959"/>
              </a:buClr>
              <a:buSzPts val="1600"/>
            </a:pPr>
            <a:r>
              <a:rPr lang="en">
                <a:solidFill>
                  <a:srgbClr val="595959"/>
                </a:solidFill>
                <a:latin typeface="Helvetica Neue"/>
                <a:ea typeface="Helvetica Neue"/>
                <a:cs typeface="Helvetica Neue"/>
                <a:sym typeface="Helvetica Neue"/>
              </a:rPr>
              <a:t>Every item has a different economic impact by being delayed.</a:t>
            </a:r>
            <a:endParaRPr>
              <a:latin typeface="Helvetica Neue"/>
              <a:ea typeface="Helvetica Neue"/>
              <a:cs typeface="Helvetica Neue"/>
              <a:sym typeface="Helvetica Neue"/>
            </a:endParaRPr>
          </a:p>
          <a:p>
            <a:pPr>
              <a:spcBef>
                <a:spcPts val="1200"/>
              </a:spcBef>
              <a:buClr>
                <a:srgbClr val="595959"/>
              </a:buClr>
              <a:buSzPts val="1600"/>
            </a:pPr>
            <a:r>
              <a:rPr lang="en">
                <a:solidFill>
                  <a:srgbClr val="595959"/>
                </a:solidFill>
                <a:latin typeface="Helvetica Neue"/>
                <a:ea typeface="Helvetica Neue"/>
                <a:cs typeface="Helvetica Neue"/>
                <a:sym typeface="Helvetica Neue"/>
              </a:rPr>
              <a:t>The impact will be a product of lost value, and how long they are delayed.</a:t>
            </a:r>
            <a:endParaRPr>
              <a:solidFill>
                <a:srgbClr val="595959"/>
              </a:solidFill>
              <a:latin typeface="Helvetica Neue"/>
              <a:ea typeface="Helvetica Neue"/>
              <a:cs typeface="Helvetica Neue"/>
              <a:sym typeface="Helvetica Neue"/>
            </a:endParaRPr>
          </a:p>
          <a:p>
            <a:pPr>
              <a:spcBef>
                <a:spcPts val="1200"/>
              </a:spcBef>
              <a:buClr>
                <a:schemeClr val="dk2"/>
              </a:buClr>
              <a:buSzPts val="1600"/>
            </a:pPr>
            <a:r>
              <a:rPr lang="en" b="1">
                <a:solidFill>
                  <a:srgbClr val="595959"/>
                </a:solidFill>
                <a:latin typeface="Helvetica Neue"/>
                <a:ea typeface="Helvetica Neue"/>
                <a:cs typeface="Helvetica Neue"/>
                <a:sym typeface="Helvetica Neue"/>
              </a:rPr>
              <a:t>Basic rule: If A and B have similar reward, Do the SHORTEST first</a:t>
            </a:r>
            <a:r>
              <a:rPr lang="en">
                <a:solidFill>
                  <a:schemeClr val="dk2"/>
                </a:solidFill>
                <a:latin typeface="Helvetica Neue"/>
                <a:ea typeface="Helvetica Neue"/>
                <a:cs typeface="Helvetica Neue"/>
                <a:sym typeface="Helvetica Neue"/>
              </a:rPr>
              <a:t> </a:t>
            </a:r>
            <a:endParaRPr>
              <a:solidFill>
                <a:srgbClr val="595959"/>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sz="3600" b="1" dirty="0">
                <a:latin typeface="Helvetica Neue"/>
                <a:ea typeface="Helvetica Neue"/>
                <a:cs typeface="Helvetica Neue"/>
                <a:sym typeface="Helvetica Neue"/>
              </a:rPr>
              <a:t>Ordering Heuristic  |  </a:t>
            </a:r>
            <a:r>
              <a:rPr lang="en" sz="3600" dirty="0">
                <a:latin typeface="Helvetica Neue Light"/>
                <a:ea typeface="Helvetica Neue Light"/>
                <a:cs typeface="Helvetica Neue Light"/>
                <a:sym typeface="Helvetica Neue Light"/>
              </a:rPr>
              <a:t>Weighted Shortest Job First</a:t>
            </a:r>
            <a:endParaRPr sz="3600" dirty="0">
              <a:latin typeface="Helvetica Neue Light"/>
              <a:ea typeface="Helvetica Neue Light"/>
              <a:cs typeface="Helvetica Neue Light"/>
              <a:sym typeface="Helvetica Neue Light"/>
            </a:endParaRPr>
          </a:p>
        </p:txBody>
      </p:sp>
      <p:pic>
        <p:nvPicPr>
          <p:cNvPr id="212" name="Shape 212"/>
          <p:cNvPicPr preferRelativeResize="0"/>
          <p:nvPr/>
        </p:nvPicPr>
        <p:blipFill>
          <a:blip r:embed="rId3">
            <a:alphaModFix/>
          </a:blip>
          <a:stretch>
            <a:fillRect/>
          </a:stretch>
        </p:blipFill>
        <p:spPr>
          <a:xfrm>
            <a:off x="2393365" y="1890801"/>
            <a:ext cx="6817100" cy="46124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latin typeface="Helvetica Neue"/>
                <a:ea typeface="Helvetica Neue"/>
                <a:cs typeface="Helvetica Neue"/>
                <a:sym typeface="Helvetica Neue"/>
              </a:rPr>
              <a:t>“CD3”  | </a:t>
            </a:r>
            <a:r>
              <a:rPr lang="en">
                <a:latin typeface="Helvetica Neue Light"/>
                <a:ea typeface="Helvetica Neue Light"/>
                <a:cs typeface="Helvetica Neue Light"/>
                <a:sym typeface="Helvetica Neue Light"/>
              </a:rPr>
              <a:t> The Comparable Price Tag of Time</a:t>
            </a:r>
            <a:endParaRPr>
              <a:latin typeface="Helvetica Neue Light"/>
              <a:ea typeface="Helvetica Neue Light"/>
              <a:cs typeface="Helvetica Neue Light"/>
              <a:sym typeface="Helvetica Neue Light"/>
            </a:endParaRPr>
          </a:p>
        </p:txBody>
      </p:sp>
      <p:sp>
        <p:nvSpPr>
          <p:cNvPr id="220" name="Shape 220"/>
          <p:cNvSpPr txBox="1"/>
          <p:nvPr/>
        </p:nvSpPr>
        <p:spPr>
          <a:xfrm>
            <a:off x="8361800" y="4252033"/>
            <a:ext cx="2711200" cy="1132400"/>
          </a:xfrm>
          <a:prstGeom prst="rect">
            <a:avLst/>
          </a:prstGeom>
          <a:noFill/>
          <a:ln>
            <a:noFill/>
          </a:ln>
        </p:spPr>
        <p:txBody>
          <a:bodyPr spcFirstLastPara="1" wrap="square" lIns="121900" tIns="121900" rIns="121900" bIns="121900" anchor="t" anchorCtr="0">
            <a:noAutofit/>
          </a:bodyPr>
          <a:lstStyle/>
          <a:p>
            <a:r>
              <a:rPr lang="en" sz="1600" i="1">
                <a:solidFill>
                  <a:srgbClr val="434343"/>
                </a:solidFill>
                <a:latin typeface="Georgia"/>
                <a:ea typeface="Georgia"/>
                <a:cs typeface="Georgia"/>
                <a:sym typeface="Georgia"/>
              </a:rPr>
              <a:t>Note: “CD3” picks a standard duration unit, often a week making comparisons easier</a:t>
            </a:r>
            <a:endParaRPr sz="1600" i="1">
              <a:solidFill>
                <a:srgbClr val="434343"/>
              </a:solidFill>
              <a:latin typeface="Georgia"/>
              <a:ea typeface="Georgia"/>
              <a:cs typeface="Georgia"/>
              <a:sym typeface="Georgia"/>
            </a:endParaRPr>
          </a:p>
        </p:txBody>
      </p:sp>
      <p:grpSp>
        <p:nvGrpSpPr>
          <p:cNvPr id="221" name="Shape 221"/>
          <p:cNvGrpSpPr/>
          <p:nvPr/>
        </p:nvGrpSpPr>
        <p:grpSpPr>
          <a:xfrm>
            <a:off x="4048956" y="3392693"/>
            <a:ext cx="2386800" cy="682200"/>
            <a:chOff x="0" y="0"/>
            <a:chExt cx="1790100" cy="682200"/>
          </a:xfrm>
        </p:grpSpPr>
        <p:sp>
          <p:nvSpPr>
            <p:cNvPr id="222" name="Shape 222"/>
            <p:cNvSpPr/>
            <p:nvPr/>
          </p:nvSpPr>
          <p:spPr>
            <a:xfrm>
              <a:off x="0" y="0"/>
              <a:ext cx="1790100" cy="682200"/>
            </a:xfrm>
            <a:prstGeom prst="roundRect">
              <a:avLst>
                <a:gd name="adj" fmla="val 27918"/>
              </a:avLst>
            </a:prstGeom>
            <a:solidFill>
              <a:srgbClr val="12394D"/>
            </a:solidFill>
            <a:ln>
              <a:noFill/>
            </a:ln>
          </p:spPr>
          <p:txBody>
            <a:bodyPr spcFirstLastPara="1" wrap="square" lIns="60933" tIns="60933" rIns="60933" bIns="60933" anchor="ctr" anchorCtr="0">
              <a:noAutofit/>
            </a:bodyPr>
            <a:lstStyle/>
            <a:p>
              <a:pPr algn="ctr">
                <a:lnSpc>
                  <a:spcPct val="80000"/>
                </a:lnSpc>
                <a:buClr>
                  <a:srgbClr val="FFFFFF"/>
                </a:buClr>
                <a:buSzPts val="1300"/>
              </a:pPr>
              <a:endParaRPr sz="1733" b="1">
                <a:solidFill>
                  <a:srgbClr val="FFFFFF"/>
                </a:solidFill>
                <a:latin typeface="Open Sans"/>
                <a:ea typeface="Open Sans"/>
                <a:cs typeface="Open Sans"/>
                <a:sym typeface="Open Sans"/>
              </a:endParaRPr>
            </a:p>
          </p:txBody>
        </p:sp>
        <p:sp>
          <p:nvSpPr>
            <p:cNvPr id="223" name="Shape 223"/>
            <p:cNvSpPr txBox="1"/>
            <p:nvPr/>
          </p:nvSpPr>
          <p:spPr>
            <a:xfrm>
              <a:off x="55794" y="181155"/>
              <a:ext cx="1678500" cy="320100"/>
            </a:xfrm>
            <a:prstGeom prst="rect">
              <a:avLst/>
            </a:prstGeom>
            <a:noFill/>
            <a:ln>
              <a:noFill/>
            </a:ln>
          </p:spPr>
          <p:txBody>
            <a:bodyPr spcFirstLastPara="1" wrap="square" lIns="60933" tIns="60933" rIns="60933" bIns="60933" anchor="ctr" anchorCtr="0">
              <a:noAutofit/>
            </a:bodyPr>
            <a:lstStyle/>
            <a:p>
              <a:pPr algn="ctr">
                <a:lnSpc>
                  <a:spcPct val="80000"/>
                </a:lnSpc>
                <a:buClr>
                  <a:srgbClr val="FFFFFF"/>
                </a:buClr>
                <a:buSzPts val="1300"/>
              </a:pPr>
              <a:r>
                <a:rPr lang="en" sz="1733" b="1">
                  <a:solidFill>
                    <a:srgbClr val="FFFFFF"/>
                  </a:solidFill>
                  <a:latin typeface="Open Sans"/>
                  <a:ea typeface="Open Sans"/>
                  <a:cs typeface="Open Sans"/>
                  <a:sym typeface="Open Sans"/>
                </a:rPr>
                <a:t>COST OF DELAY</a:t>
              </a:r>
              <a:endParaRPr sz="2400"/>
            </a:p>
          </p:txBody>
        </p:sp>
      </p:grpSp>
      <p:grpSp>
        <p:nvGrpSpPr>
          <p:cNvPr id="224" name="Shape 224"/>
          <p:cNvGrpSpPr/>
          <p:nvPr/>
        </p:nvGrpSpPr>
        <p:grpSpPr>
          <a:xfrm>
            <a:off x="4048956" y="4429012"/>
            <a:ext cx="2386800" cy="682200"/>
            <a:chOff x="0" y="0"/>
            <a:chExt cx="1790100" cy="682200"/>
          </a:xfrm>
        </p:grpSpPr>
        <p:sp>
          <p:nvSpPr>
            <p:cNvPr id="225" name="Shape 225"/>
            <p:cNvSpPr/>
            <p:nvPr/>
          </p:nvSpPr>
          <p:spPr>
            <a:xfrm>
              <a:off x="0" y="0"/>
              <a:ext cx="1790100" cy="682200"/>
            </a:xfrm>
            <a:prstGeom prst="roundRect">
              <a:avLst>
                <a:gd name="adj" fmla="val 27918"/>
              </a:avLst>
            </a:prstGeom>
            <a:solidFill>
              <a:srgbClr val="12394D"/>
            </a:solidFill>
            <a:ln>
              <a:noFill/>
            </a:ln>
          </p:spPr>
          <p:txBody>
            <a:bodyPr spcFirstLastPara="1" wrap="square" lIns="60933" tIns="60933" rIns="60933" bIns="60933" anchor="ctr" anchorCtr="0">
              <a:noAutofit/>
            </a:bodyPr>
            <a:lstStyle/>
            <a:p>
              <a:pPr algn="ctr">
                <a:lnSpc>
                  <a:spcPct val="80000"/>
                </a:lnSpc>
                <a:buClr>
                  <a:srgbClr val="FFFFFF"/>
                </a:buClr>
                <a:buSzPts val="1300"/>
              </a:pPr>
              <a:endParaRPr sz="1733" b="1">
                <a:solidFill>
                  <a:srgbClr val="FFFFFF"/>
                </a:solidFill>
                <a:latin typeface="Open Sans"/>
                <a:ea typeface="Open Sans"/>
                <a:cs typeface="Open Sans"/>
                <a:sym typeface="Open Sans"/>
              </a:endParaRPr>
            </a:p>
          </p:txBody>
        </p:sp>
        <p:sp>
          <p:nvSpPr>
            <p:cNvPr id="226" name="Shape 226"/>
            <p:cNvSpPr txBox="1"/>
            <p:nvPr/>
          </p:nvSpPr>
          <p:spPr>
            <a:xfrm>
              <a:off x="55794" y="181155"/>
              <a:ext cx="1678500" cy="320100"/>
            </a:xfrm>
            <a:prstGeom prst="rect">
              <a:avLst/>
            </a:prstGeom>
            <a:noFill/>
            <a:ln>
              <a:noFill/>
            </a:ln>
          </p:spPr>
          <p:txBody>
            <a:bodyPr spcFirstLastPara="1" wrap="square" lIns="60933" tIns="60933" rIns="60933" bIns="60933" anchor="ctr" anchorCtr="0">
              <a:noAutofit/>
            </a:bodyPr>
            <a:lstStyle/>
            <a:p>
              <a:pPr marL="0" lvl="1" algn="ctr">
                <a:lnSpc>
                  <a:spcPct val="80000"/>
                </a:lnSpc>
                <a:buClr>
                  <a:srgbClr val="FFFFFF"/>
                </a:buClr>
                <a:buSzPts val="1300"/>
              </a:pPr>
              <a:r>
                <a:rPr lang="en" sz="1733" b="1">
                  <a:solidFill>
                    <a:srgbClr val="FFFFFF"/>
                  </a:solidFill>
                  <a:latin typeface="Open Sans"/>
                  <a:ea typeface="Open Sans"/>
                  <a:cs typeface="Open Sans"/>
                  <a:sym typeface="Open Sans"/>
                </a:rPr>
                <a:t>DURATION</a:t>
              </a:r>
              <a:endParaRPr sz="2400"/>
            </a:p>
          </p:txBody>
        </p:sp>
      </p:grpSp>
      <p:cxnSp>
        <p:nvCxnSpPr>
          <p:cNvPr id="227" name="Shape 227"/>
          <p:cNvCxnSpPr/>
          <p:nvPr/>
        </p:nvCxnSpPr>
        <p:spPr>
          <a:xfrm>
            <a:off x="3927089" y="4252027"/>
            <a:ext cx="2630800" cy="0"/>
          </a:xfrm>
          <a:prstGeom prst="straightConnector1">
            <a:avLst/>
          </a:prstGeom>
          <a:noFill/>
          <a:ln w="25400" cap="flat" cmpd="sng">
            <a:solidFill>
              <a:srgbClr val="00B0EB"/>
            </a:solidFill>
            <a:prstDash val="solid"/>
            <a:miter lim="400000"/>
            <a:headEnd type="none" w="sm" len="sm"/>
            <a:tailEnd type="none" w="sm" len="sm"/>
          </a:ln>
        </p:spPr>
      </p:cxnSp>
      <p:cxnSp>
        <p:nvCxnSpPr>
          <p:cNvPr id="228" name="Shape 228"/>
          <p:cNvCxnSpPr/>
          <p:nvPr/>
        </p:nvCxnSpPr>
        <p:spPr>
          <a:xfrm>
            <a:off x="3466463" y="2693745"/>
            <a:ext cx="696800" cy="522400"/>
          </a:xfrm>
          <a:prstGeom prst="straightConnector1">
            <a:avLst/>
          </a:prstGeom>
          <a:noFill/>
          <a:ln w="12700" cap="flat" cmpd="sng">
            <a:solidFill>
              <a:srgbClr val="535353"/>
            </a:solidFill>
            <a:prstDash val="solid"/>
            <a:miter lim="400000"/>
            <a:headEnd type="none" w="sm" len="sm"/>
            <a:tailEnd type="triangle" w="med" len="med"/>
          </a:ln>
        </p:spPr>
      </p:cxnSp>
      <p:sp>
        <p:nvSpPr>
          <p:cNvPr id="229" name="Shape 229"/>
          <p:cNvSpPr txBox="1"/>
          <p:nvPr/>
        </p:nvSpPr>
        <p:spPr>
          <a:xfrm>
            <a:off x="1559133" y="3905800"/>
            <a:ext cx="2098400" cy="523200"/>
          </a:xfrm>
          <a:prstGeom prst="rect">
            <a:avLst/>
          </a:prstGeom>
          <a:noFill/>
          <a:ln>
            <a:noFill/>
          </a:ln>
        </p:spPr>
        <p:txBody>
          <a:bodyPr spcFirstLastPara="1" wrap="square" lIns="60933" tIns="60933" rIns="60933" bIns="60933" anchor="t" anchorCtr="0">
            <a:noAutofit/>
          </a:bodyPr>
          <a:lstStyle/>
          <a:p>
            <a:pPr>
              <a:buClr>
                <a:srgbClr val="00B0EB"/>
              </a:buClr>
              <a:buSzPts val="2500"/>
            </a:pPr>
            <a:r>
              <a:rPr lang="en" sz="2400">
                <a:solidFill>
                  <a:srgbClr val="00B0EB"/>
                </a:solidFill>
                <a:latin typeface="Georgia"/>
                <a:ea typeface="Georgia"/>
                <a:cs typeface="Georgia"/>
                <a:sym typeface="Georgia"/>
              </a:rPr>
              <a:t>Prioritise features by</a:t>
            </a:r>
            <a:endParaRPr sz="2400">
              <a:latin typeface="Georgia"/>
              <a:ea typeface="Georgia"/>
              <a:cs typeface="Georgia"/>
              <a:sym typeface="Georgia"/>
            </a:endParaRPr>
          </a:p>
        </p:txBody>
      </p:sp>
      <p:sp>
        <p:nvSpPr>
          <p:cNvPr id="230" name="Shape 230"/>
          <p:cNvSpPr txBox="1"/>
          <p:nvPr/>
        </p:nvSpPr>
        <p:spPr>
          <a:xfrm>
            <a:off x="2124181" y="2226780"/>
            <a:ext cx="1924800" cy="622400"/>
          </a:xfrm>
          <a:prstGeom prst="rect">
            <a:avLst/>
          </a:prstGeom>
          <a:noFill/>
          <a:ln>
            <a:noFill/>
          </a:ln>
        </p:spPr>
        <p:txBody>
          <a:bodyPr spcFirstLastPara="1" wrap="square" lIns="60933" tIns="60933" rIns="60933" bIns="60933" anchor="t" anchorCtr="0">
            <a:noAutofit/>
          </a:bodyPr>
          <a:lstStyle/>
          <a:p>
            <a:pPr>
              <a:lnSpc>
                <a:spcPct val="90000"/>
              </a:lnSpc>
              <a:buClr>
                <a:srgbClr val="525C68"/>
              </a:buClr>
              <a:buSzPts val="1600"/>
            </a:pPr>
            <a:r>
              <a:rPr lang="en" sz="2133">
                <a:solidFill>
                  <a:srgbClr val="525C68"/>
                </a:solidFill>
                <a:latin typeface="Open Sans Light"/>
                <a:ea typeface="Open Sans Light"/>
                <a:cs typeface="Open Sans Light"/>
                <a:sym typeface="Open Sans Light"/>
              </a:rPr>
              <a:t>Benefits ($)</a:t>
            </a:r>
            <a:endParaRPr sz="2400"/>
          </a:p>
        </p:txBody>
      </p:sp>
      <p:cxnSp>
        <p:nvCxnSpPr>
          <p:cNvPr id="231" name="Shape 231"/>
          <p:cNvCxnSpPr/>
          <p:nvPr/>
        </p:nvCxnSpPr>
        <p:spPr>
          <a:xfrm>
            <a:off x="5250715" y="2646836"/>
            <a:ext cx="0" cy="569200"/>
          </a:xfrm>
          <a:prstGeom prst="straightConnector1">
            <a:avLst/>
          </a:prstGeom>
          <a:noFill/>
          <a:ln w="12700" cap="flat" cmpd="sng">
            <a:solidFill>
              <a:srgbClr val="535353"/>
            </a:solidFill>
            <a:prstDash val="solid"/>
            <a:miter lim="400000"/>
            <a:headEnd type="none" w="sm" len="sm"/>
            <a:tailEnd type="triangle" w="med" len="med"/>
          </a:ln>
        </p:spPr>
      </p:cxnSp>
      <p:sp>
        <p:nvSpPr>
          <p:cNvPr id="232" name="Shape 232"/>
          <p:cNvSpPr txBox="1"/>
          <p:nvPr/>
        </p:nvSpPr>
        <p:spPr>
          <a:xfrm>
            <a:off x="4095369" y="2063627"/>
            <a:ext cx="2294000" cy="622400"/>
          </a:xfrm>
          <a:prstGeom prst="rect">
            <a:avLst/>
          </a:prstGeom>
          <a:noFill/>
          <a:ln>
            <a:noFill/>
          </a:ln>
        </p:spPr>
        <p:txBody>
          <a:bodyPr spcFirstLastPara="1" wrap="square" lIns="60933" tIns="60933" rIns="60933" bIns="60933" anchor="t" anchorCtr="0">
            <a:noAutofit/>
          </a:bodyPr>
          <a:lstStyle/>
          <a:p>
            <a:pPr algn="ctr">
              <a:lnSpc>
                <a:spcPct val="90000"/>
              </a:lnSpc>
              <a:buClr>
                <a:srgbClr val="525C68"/>
              </a:buClr>
              <a:buSzPts val="1600"/>
            </a:pPr>
            <a:r>
              <a:rPr lang="en" sz="2133">
                <a:solidFill>
                  <a:srgbClr val="525C68"/>
                </a:solidFill>
                <a:latin typeface="Open Sans Light"/>
                <a:ea typeface="Open Sans Light"/>
                <a:cs typeface="Open Sans Light"/>
                <a:sym typeface="Open Sans Light"/>
              </a:rPr>
              <a:t>Urgency</a:t>
            </a:r>
            <a:endParaRPr sz="2400"/>
          </a:p>
        </p:txBody>
      </p:sp>
      <p:cxnSp>
        <p:nvCxnSpPr>
          <p:cNvPr id="233" name="Shape 233"/>
          <p:cNvCxnSpPr/>
          <p:nvPr/>
        </p:nvCxnSpPr>
        <p:spPr>
          <a:xfrm flipH="1">
            <a:off x="6338171" y="2693745"/>
            <a:ext cx="696800" cy="522400"/>
          </a:xfrm>
          <a:prstGeom prst="straightConnector1">
            <a:avLst/>
          </a:prstGeom>
          <a:noFill/>
          <a:ln w="12700" cap="flat" cmpd="sng">
            <a:solidFill>
              <a:srgbClr val="535353"/>
            </a:solidFill>
            <a:prstDash val="solid"/>
            <a:miter lim="400000"/>
            <a:headEnd type="none" w="sm" len="sm"/>
            <a:tailEnd type="triangle" w="med" len="med"/>
          </a:ln>
        </p:spPr>
      </p:cxnSp>
      <p:sp>
        <p:nvSpPr>
          <p:cNvPr id="234" name="Shape 234"/>
          <p:cNvSpPr txBox="1"/>
          <p:nvPr/>
        </p:nvSpPr>
        <p:spPr>
          <a:xfrm>
            <a:off x="7167300" y="2168400"/>
            <a:ext cx="2025200" cy="622400"/>
          </a:xfrm>
          <a:prstGeom prst="rect">
            <a:avLst/>
          </a:prstGeom>
          <a:noFill/>
          <a:ln>
            <a:noFill/>
          </a:ln>
        </p:spPr>
        <p:txBody>
          <a:bodyPr spcFirstLastPara="1" wrap="square" lIns="60933" tIns="60933" rIns="60933" bIns="60933" anchor="t" anchorCtr="0">
            <a:noAutofit/>
          </a:bodyPr>
          <a:lstStyle/>
          <a:p>
            <a:pPr>
              <a:lnSpc>
                <a:spcPct val="90000"/>
              </a:lnSpc>
              <a:buClr>
                <a:srgbClr val="525C68"/>
              </a:buClr>
              <a:buSzPts val="1600"/>
            </a:pPr>
            <a:r>
              <a:rPr lang="en" sz="2133">
                <a:solidFill>
                  <a:srgbClr val="525C68"/>
                </a:solidFill>
                <a:latin typeface="Open Sans Light"/>
                <a:ea typeface="Open Sans Light"/>
                <a:cs typeface="Open Sans Light"/>
                <a:sym typeface="Open Sans Light"/>
              </a:rPr>
              <a:t>Value of Information Discovery</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415597" y="-104401"/>
            <a:ext cx="11360800" cy="634800"/>
          </a:xfrm>
          <a:prstGeom prst="rect">
            <a:avLst/>
          </a:prstGeom>
          <a:noFill/>
          <a:ln>
            <a:noFill/>
          </a:ln>
        </p:spPr>
        <p:txBody>
          <a:bodyPr spcFirstLastPara="1" vert="horz" wrap="square" lIns="169333" tIns="169333" rIns="169333" bIns="169333" rtlCol="0" anchor="ctr" anchorCtr="0">
            <a:noAutofit/>
          </a:bodyPr>
          <a:lstStyle/>
          <a:p>
            <a:pPr>
              <a:buSzPts val="2300"/>
            </a:pPr>
            <a:r>
              <a:rPr lang="en" sz="3067"/>
              <a:t>CD3: </a:t>
            </a:r>
            <a:r>
              <a:rPr lang="en" sz="3067" u="sng"/>
              <a:t>C</a:t>
            </a:r>
            <a:r>
              <a:rPr lang="en" sz="3067"/>
              <a:t>OST OF </a:t>
            </a:r>
            <a:r>
              <a:rPr lang="en" sz="3067" u="sng"/>
              <a:t>D</a:t>
            </a:r>
            <a:r>
              <a:rPr lang="en" sz="3067"/>
              <a:t>ELAY </a:t>
            </a:r>
            <a:r>
              <a:rPr lang="en" sz="3067" u="sng"/>
              <a:t>D</a:t>
            </a:r>
            <a:r>
              <a:rPr lang="en" sz="3067"/>
              <a:t>IVIDED BY </a:t>
            </a:r>
            <a:r>
              <a:rPr lang="en" sz="3067" u="sng"/>
              <a:t>D</a:t>
            </a:r>
            <a:r>
              <a:rPr lang="en" sz="3067"/>
              <a:t>URATION</a:t>
            </a:r>
            <a:endParaRPr/>
          </a:p>
        </p:txBody>
      </p:sp>
      <p:grpSp>
        <p:nvGrpSpPr>
          <p:cNvPr id="240" name="Shape 240"/>
          <p:cNvGrpSpPr/>
          <p:nvPr/>
        </p:nvGrpSpPr>
        <p:grpSpPr>
          <a:xfrm>
            <a:off x="5711257" y="2118361"/>
            <a:ext cx="2386913" cy="682348"/>
            <a:chOff x="0" y="0"/>
            <a:chExt cx="1790185" cy="682348"/>
          </a:xfrm>
        </p:grpSpPr>
        <p:sp>
          <p:nvSpPr>
            <p:cNvPr id="241" name="Shape 241"/>
            <p:cNvSpPr/>
            <p:nvPr/>
          </p:nvSpPr>
          <p:spPr>
            <a:xfrm>
              <a:off x="0" y="0"/>
              <a:ext cx="1790185" cy="682348"/>
            </a:xfrm>
            <a:prstGeom prst="roundRect">
              <a:avLst>
                <a:gd name="adj" fmla="val 27918"/>
              </a:avLst>
            </a:prstGeom>
            <a:solidFill>
              <a:srgbClr val="12394D"/>
            </a:solidFill>
            <a:ln>
              <a:noFill/>
            </a:ln>
          </p:spPr>
          <p:txBody>
            <a:bodyPr spcFirstLastPara="1" wrap="square" lIns="60933" tIns="60933" rIns="60933" bIns="60933" anchor="ctr" anchorCtr="0">
              <a:noAutofit/>
            </a:bodyPr>
            <a:lstStyle/>
            <a:p>
              <a:pPr algn="ctr">
                <a:lnSpc>
                  <a:spcPct val="80000"/>
                </a:lnSpc>
                <a:buClr>
                  <a:srgbClr val="FFFFFF"/>
                </a:buClr>
                <a:buSzPts val="1300"/>
              </a:pPr>
              <a:endParaRPr sz="1733" b="1">
                <a:solidFill>
                  <a:srgbClr val="FFFFFF"/>
                </a:solidFill>
                <a:latin typeface="Open Sans"/>
                <a:ea typeface="Open Sans"/>
                <a:cs typeface="Open Sans"/>
                <a:sym typeface="Open Sans"/>
              </a:endParaRPr>
            </a:p>
          </p:txBody>
        </p:sp>
        <p:sp>
          <p:nvSpPr>
            <p:cNvPr id="242" name="Shape 242"/>
            <p:cNvSpPr txBox="1"/>
            <p:nvPr/>
          </p:nvSpPr>
          <p:spPr>
            <a:xfrm>
              <a:off x="55794" y="181155"/>
              <a:ext cx="1678596" cy="320039"/>
            </a:xfrm>
            <a:prstGeom prst="rect">
              <a:avLst/>
            </a:prstGeom>
            <a:noFill/>
            <a:ln>
              <a:noFill/>
            </a:ln>
          </p:spPr>
          <p:txBody>
            <a:bodyPr spcFirstLastPara="1" wrap="square" lIns="60933" tIns="60933" rIns="60933" bIns="60933" anchor="ctr" anchorCtr="0">
              <a:noAutofit/>
            </a:bodyPr>
            <a:lstStyle/>
            <a:p>
              <a:pPr algn="ctr">
                <a:lnSpc>
                  <a:spcPct val="80000"/>
                </a:lnSpc>
                <a:buClr>
                  <a:srgbClr val="FFFFFF"/>
                </a:buClr>
                <a:buSzPts val="1300"/>
              </a:pPr>
              <a:r>
                <a:rPr lang="en" sz="1733" b="1">
                  <a:solidFill>
                    <a:srgbClr val="FFFFFF"/>
                  </a:solidFill>
                  <a:latin typeface="Open Sans"/>
                  <a:ea typeface="Open Sans"/>
                  <a:cs typeface="Open Sans"/>
                  <a:sym typeface="Open Sans"/>
                </a:rPr>
                <a:t>COST OF DELAY</a:t>
              </a:r>
              <a:endParaRPr sz="2400"/>
            </a:p>
          </p:txBody>
        </p:sp>
      </p:grpSp>
      <p:grpSp>
        <p:nvGrpSpPr>
          <p:cNvPr id="243" name="Shape 243"/>
          <p:cNvGrpSpPr/>
          <p:nvPr/>
        </p:nvGrpSpPr>
        <p:grpSpPr>
          <a:xfrm>
            <a:off x="5711257" y="3154679"/>
            <a:ext cx="2386913" cy="682348"/>
            <a:chOff x="0" y="0"/>
            <a:chExt cx="1790185" cy="682348"/>
          </a:xfrm>
        </p:grpSpPr>
        <p:sp>
          <p:nvSpPr>
            <p:cNvPr id="244" name="Shape 244"/>
            <p:cNvSpPr/>
            <p:nvPr/>
          </p:nvSpPr>
          <p:spPr>
            <a:xfrm>
              <a:off x="0" y="0"/>
              <a:ext cx="1790185" cy="682348"/>
            </a:xfrm>
            <a:prstGeom prst="roundRect">
              <a:avLst>
                <a:gd name="adj" fmla="val 27918"/>
              </a:avLst>
            </a:prstGeom>
            <a:solidFill>
              <a:srgbClr val="12394D"/>
            </a:solidFill>
            <a:ln>
              <a:noFill/>
            </a:ln>
          </p:spPr>
          <p:txBody>
            <a:bodyPr spcFirstLastPara="1" wrap="square" lIns="60933" tIns="60933" rIns="60933" bIns="60933" anchor="ctr" anchorCtr="0">
              <a:noAutofit/>
            </a:bodyPr>
            <a:lstStyle/>
            <a:p>
              <a:pPr algn="ctr">
                <a:lnSpc>
                  <a:spcPct val="80000"/>
                </a:lnSpc>
                <a:buClr>
                  <a:srgbClr val="FFFFFF"/>
                </a:buClr>
                <a:buSzPts val="1300"/>
              </a:pPr>
              <a:endParaRPr sz="1733" b="1">
                <a:solidFill>
                  <a:srgbClr val="FFFFFF"/>
                </a:solidFill>
                <a:latin typeface="Open Sans"/>
                <a:ea typeface="Open Sans"/>
                <a:cs typeface="Open Sans"/>
                <a:sym typeface="Open Sans"/>
              </a:endParaRPr>
            </a:p>
          </p:txBody>
        </p:sp>
        <p:sp>
          <p:nvSpPr>
            <p:cNvPr id="245" name="Shape 245"/>
            <p:cNvSpPr txBox="1"/>
            <p:nvPr/>
          </p:nvSpPr>
          <p:spPr>
            <a:xfrm>
              <a:off x="55794" y="181155"/>
              <a:ext cx="1678596" cy="320039"/>
            </a:xfrm>
            <a:prstGeom prst="rect">
              <a:avLst/>
            </a:prstGeom>
            <a:noFill/>
            <a:ln>
              <a:noFill/>
            </a:ln>
          </p:spPr>
          <p:txBody>
            <a:bodyPr spcFirstLastPara="1" wrap="square" lIns="60933" tIns="60933" rIns="60933" bIns="60933" anchor="ctr" anchorCtr="0">
              <a:noAutofit/>
            </a:bodyPr>
            <a:lstStyle/>
            <a:p>
              <a:pPr marL="0" lvl="1" algn="ctr">
                <a:lnSpc>
                  <a:spcPct val="80000"/>
                </a:lnSpc>
                <a:buClr>
                  <a:srgbClr val="FFFFFF"/>
                </a:buClr>
                <a:buSzPts val="1300"/>
              </a:pPr>
              <a:r>
                <a:rPr lang="en" sz="1733" b="1">
                  <a:solidFill>
                    <a:srgbClr val="FFFFFF"/>
                  </a:solidFill>
                  <a:latin typeface="Open Sans"/>
                  <a:ea typeface="Open Sans"/>
                  <a:cs typeface="Open Sans"/>
                  <a:sym typeface="Open Sans"/>
                </a:rPr>
                <a:t>DURATION</a:t>
              </a:r>
              <a:endParaRPr sz="2400"/>
            </a:p>
          </p:txBody>
        </p:sp>
      </p:grpSp>
      <p:cxnSp>
        <p:nvCxnSpPr>
          <p:cNvPr id="246" name="Shape 246"/>
          <p:cNvCxnSpPr/>
          <p:nvPr/>
        </p:nvCxnSpPr>
        <p:spPr>
          <a:xfrm>
            <a:off x="5589389" y="2977693"/>
            <a:ext cx="2630800" cy="0"/>
          </a:xfrm>
          <a:prstGeom prst="straightConnector1">
            <a:avLst/>
          </a:prstGeom>
          <a:noFill/>
          <a:ln w="25400" cap="flat" cmpd="sng">
            <a:solidFill>
              <a:srgbClr val="00B0EB"/>
            </a:solidFill>
            <a:prstDash val="solid"/>
            <a:miter lim="400000"/>
            <a:headEnd type="none" w="sm" len="sm"/>
            <a:tailEnd type="none" w="sm" len="sm"/>
          </a:ln>
        </p:spPr>
      </p:cxnSp>
      <p:cxnSp>
        <p:nvCxnSpPr>
          <p:cNvPr id="247" name="Shape 247"/>
          <p:cNvCxnSpPr/>
          <p:nvPr/>
        </p:nvCxnSpPr>
        <p:spPr>
          <a:xfrm>
            <a:off x="5128763" y="1419412"/>
            <a:ext cx="696800" cy="522400"/>
          </a:xfrm>
          <a:prstGeom prst="straightConnector1">
            <a:avLst/>
          </a:prstGeom>
          <a:noFill/>
          <a:ln w="12700" cap="flat" cmpd="sng">
            <a:solidFill>
              <a:srgbClr val="535353"/>
            </a:solidFill>
            <a:prstDash val="solid"/>
            <a:miter lim="400000"/>
            <a:headEnd type="none" w="sm" len="sm"/>
            <a:tailEnd type="triangle" w="med" len="med"/>
          </a:ln>
        </p:spPr>
      </p:cxnSp>
      <p:sp>
        <p:nvSpPr>
          <p:cNvPr id="248" name="Shape 248"/>
          <p:cNvSpPr txBox="1"/>
          <p:nvPr/>
        </p:nvSpPr>
        <p:spPr>
          <a:xfrm>
            <a:off x="2462661" y="2722877"/>
            <a:ext cx="2912800" cy="523200"/>
          </a:xfrm>
          <a:prstGeom prst="rect">
            <a:avLst/>
          </a:prstGeom>
          <a:noFill/>
          <a:ln>
            <a:noFill/>
          </a:ln>
        </p:spPr>
        <p:txBody>
          <a:bodyPr spcFirstLastPara="1" wrap="square" lIns="60933" tIns="60933" rIns="60933" bIns="60933" anchor="t" anchorCtr="0">
            <a:noAutofit/>
          </a:bodyPr>
          <a:lstStyle/>
          <a:p>
            <a:pPr>
              <a:buClr>
                <a:srgbClr val="00B0EB"/>
              </a:buClr>
              <a:buSzPts val="2500"/>
            </a:pPr>
            <a:r>
              <a:rPr lang="en" sz="3333" b="1">
                <a:solidFill>
                  <a:srgbClr val="00B0EB"/>
                </a:solidFill>
                <a:latin typeface="Open Sans"/>
                <a:ea typeface="Open Sans"/>
                <a:cs typeface="Open Sans"/>
                <a:sym typeface="Open Sans"/>
              </a:rPr>
              <a:t>W.S.J.F. SCORE =</a:t>
            </a:r>
            <a:endParaRPr sz="2400"/>
          </a:p>
        </p:txBody>
      </p:sp>
      <p:sp>
        <p:nvSpPr>
          <p:cNvPr id="249" name="Shape 249"/>
          <p:cNvSpPr txBox="1"/>
          <p:nvPr/>
        </p:nvSpPr>
        <p:spPr>
          <a:xfrm>
            <a:off x="2902700" y="894077"/>
            <a:ext cx="2119200" cy="622400"/>
          </a:xfrm>
          <a:prstGeom prst="rect">
            <a:avLst/>
          </a:prstGeom>
          <a:noFill/>
          <a:ln>
            <a:noFill/>
          </a:ln>
        </p:spPr>
        <p:txBody>
          <a:bodyPr spcFirstLastPara="1" wrap="square" lIns="60933" tIns="60933" rIns="60933" bIns="60933" anchor="t" anchorCtr="0">
            <a:noAutofit/>
          </a:bodyPr>
          <a:lstStyle/>
          <a:p>
            <a:pPr>
              <a:lnSpc>
                <a:spcPct val="90000"/>
              </a:lnSpc>
              <a:buClr>
                <a:srgbClr val="525C68"/>
              </a:buClr>
              <a:buSzPts val="1600"/>
            </a:pPr>
            <a:r>
              <a:rPr lang="en" sz="2133" b="1">
                <a:solidFill>
                  <a:srgbClr val="525C68"/>
                </a:solidFill>
                <a:latin typeface="Open Sans"/>
                <a:ea typeface="Open Sans"/>
                <a:cs typeface="Open Sans"/>
                <a:sym typeface="Open Sans"/>
              </a:rPr>
              <a:t>Business value</a:t>
            </a:r>
            <a:br>
              <a:rPr lang="en" sz="2133" b="1">
                <a:solidFill>
                  <a:srgbClr val="525C68"/>
                </a:solidFill>
                <a:latin typeface="Open Sans"/>
                <a:ea typeface="Open Sans"/>
                <a:cs typeface="Open Sans"/>
                <a:sym typeface="Open Sans"/>
              </a:rPr>
            </a:br>
            <a:r>
              <a:rPr lang="en" sz="2133" b="1">
                <a:solidFill>
                  <a:srgbClr val="525C68"/>
                </a:solidFill>
                <a:latin typeface="Open Sans"/>
                <a:ea typeface="Open Sans"/>
                <a:cs typeface="Open Sans"/>
                <a:sym typeface="Open Sans"/>
              </a:rPr>
              <a:t>of the feature</a:t>
            </a:r>
            <a:endParaRPr sz="2400" b="1"/>
          </a:p>
        </p:txBody>
      </p:sp>
      <p:cxnSp>
        <p:nvCxnSpPr>
          <p:cNvPr id="250" name="Shape 250"/>
          <p:cNvCxnSpPr/>
          <p:nvPr/>
        </p:nvCxnSpPr>
        <p:spPr>
          <a:xfrm>
            <a:off x="6913015" y="1372503"/>
            <a:ext cx="0" cy="569200"/>
          </a:xfrm>
          <a:prstGeom prst="straightConnector1">
            <a:avLst/>
          </a:prstGeom>
          <a:noFill/>
          <a:ln w="12700" cap="flat" cmpd="sng">
            <a:solidFill>
              <a:srgbClr val="535353"/>
            </a:solidFill>
            <a:prstDash val="solid"/>
            <a:miter lim="400000"/>
            <a:headEnd type="none" w="sm" len="sm"/>
            <a:tailEnd type="triangle" w="med" len="med"/>
          </a:ln>
        </p:spPr>
      </p:cxnSp>
      <p:sp>
        <p:nvSpPr>
          <p:cNvPr id="251" name="Shape 251"/>
          <p:cNvSpPr txBox="1"/>
          <p:nvPr/>
        </p:nvSpPr>
        <p:spPr>
          <a:xfrm>
            <a:off x="5650532" y="670567"/>
            <a:ext cx="2526000" cy="622400"/>
          </a:xfrm>
          <a:prstGeom prst="rect">
            <a:avLst/>
          </a:prstGeom>
          <a:noFill/>
          <a:ln>
            <a:noFill/>
          </a:ln>
        </p:spPr>
        <p:txBody>
          <a:bodyPr spcFirstLastPara="1" wrap="square" lIns="60933" tIns="60933" rIns="60933" bIns="60933" anchor="t" anchorCtr="0">
            <a:noAutofit/>
          </a:bodyPr>
          <a:lstStyle/>
          <a:p>
            <a:pPr algn="ctr">
              <a:lnSpc>
                <a:spcPct val="90000"/>
              </a:lnSpc>
              <a:buClr>
                <a:srgbClr val="525C68"/>
              </a:buClr>
              <a:buSzPts val="1600"/>
            </a:pPr>
            <a:r>
              <a:rPr lang="en" sz="2133" b="1">
                <a:solidFill>
                  <a:srgbClr val="525C68"/>
                </a:solidFill>
                <a:latin typeface="Open Sans"/>
                <a:ea typeface="Open Sans"/>
                <a:cs typeface="Open Sans"/>
                <a:sym typeface="Open Sans"/>
              </a:rPr>
              <a:t>How value decays</a:t>
            </a:r>
            <a:br>
              <a:rPr lang="en" sz="2133" b="1">
                <a:solidFill>
                  <a:srgbClr val="525C68"/>
                </a:solidFill>
                <a:latin typeface="Open Sans"/>
                <a:ea typeface="Open Sans"/>
                <a:cs typeface="Open Sans"/>
                <a:sym typeface="Open Sans"/>
              </a:rPr>
            </a:br>
            <a:r>
              <a:rPr lang="en" sz="2133" b="1">
                <a:solidFill>
                  <a:srgbClr val="525C68"/>
                </a:solidFill>
                <a:latin typeface="Open Sans"/>
                <a:ea typeface="Open Sans"/>
                <a:cs typeface="Open Sans"/>
                <a:sym typeface="Open Sans"/>
              </a:rPr>
              <a:t>over time</a:t>
            </a:r>
            <a:endParaRPr sz="2400" b="1"/>
          </a:p>
        </p:txBody>
      </p:sp>
      <p:cxnSp>
        <p:nvCxnSpPr>
          <p:cNvPr id="252" name="Shape 252"/>
          <p:cNvCxnSpPr/>
          <p:nvPr/>
        </p:nvCxnSpPr>
        <p:spPr>
          <a:xfrm flipH="1">
            <a:off x="8000471" y="1419412"/>
            <a:ext cx="696800" cy="522400"/>
          </a:xfrm>
          <a:prstGeom prst="straightConnector1">
            <a:avLst/>
          </a:prstGeom>
          <a:noFill/>
          <a:ln w="12700" cap="flat" cmpd="sng">
            <a:solidFill>
              <a:srgbClr val="535353"/>
            </a:solidFill>
            <a:prstDash val="solid"/>
            <a:miter lim="400000"/>
            <a:headEnd type="none" w="sm" len="sm"/>
            <a:tailEnd type="triangle" w="med" len="med"/>
          </a:ln>
        </p:spPr>
      </p:cxnSp>
      <p:sp>
        <p:nvSpPr>
          <p:cNvPr id="253" name="Shape 253"/>
          <p:cNvSpPr txBox="1"/>
          <p:nvPr/>
        </p:nvSpPr>
        <p:spPr>
          <a:xfrm>
            <a:off x="9032812" y="894077"/>
            <a:ext cx="2043600" cy="622400"/>
          </a:xfrm>
          <a:prstGeom prst="rect">
            <a:avLst/>
          </a:prstGeom>
          <a:noFill/>
          <a:ln>
            <a:noFill/>
          </a:ln>
        </p:spPr>
        <p:txBody>
          <a:bodyPr spcFirstLastPara="1" wrap="square" lIns="60933" tIns="60933" rIns="60933" bIns="60933" anchor="t" anchorCtr="0">
            <a:noAutofit/>
          </a:bodyPr>
          <a:lstStyle/>
          <a:p>
            <a:pPr>
              <a:lnSpc>
                <a:spcPct val="90000"/>
              </a:lnSpc>
              <a:buClr>
                <a:srgbClr val="525C68"/>
              </a:buClr>
              <a:buSzPts val="1600"/>
            </a:pPr>
            <a:r>
              <a:rPr lang="en" sz="2133" b="1">
                <a:solidFill>
                  <a:srgbClr val="525C68"/>
                </a:solidFill>
                <a:latin typeface="Open Sans"/>
                <a:ea typeface="Open Sans"/>
                <a:cs typeface="Open Sans"/>
                <a:sym typeface="Open Sans"/>
              </a:rPr>
              <a:t>Information</a:t>
            </a:r>
            <a:br>
              <a:rPr lang="en" sz="2133" b="1">
                <a:solidFill>
                  <a:srgbClr val="525C68"/>
                </a:solidFill>
                <a:latin typeface="Open Sans"/>
                <a:ea typeface="Open Sans"/>
                <a:cs typeface="Open Sans"/>
                <a:sym typeface="Open Sans"/>
              </a:rPr>
            </a:br>
            <a:r>
              <a:rPr lang="en" sz="2133" b="1">
                <a:solidFill>
                  <a:srgbClr val="525C68"/>
                </a:solidFill>
                <a:latin typeface="Open Sans"/>
                <a:ea typeface="Open Sans"/>
                <a:cs typeface="Open Sans"/>
                <a:sym typeface="Open Sans"/>
              </a:rPr>
              <a:t>discover value</a:t>
            </a:r>
            <a:endParaRPr sz="2400" b="1"/>
          </a:p>
        </p:txBody>
      </p:sp>
      <p:graphicFrame>
        <p:nvGraphicFramePr>
          <p:cNvPr id="254" name="Shape 254"/>
          <p:cNvGraphicFramePr/>
          <p:nvPr/>
        </p:nvGraphicFramePr>
        <p:xfrm>
          <a:off x="807319" y="4114801"/>
          <a:ext cx="10577332" cy="1401319"/>
        </p:xfrm>
        <a:graphic>
          <a:graphicData uri="http://schemas.openxmlformats.org/drawingml/2006/table">
            <a:tbl>
              <a:tblPr firstRow="1" bandRow="1">
                <a:noFill/>
              </a:tblPr>
              <a:tblGrid>
                <a:gridCol w="2644333">
                  <a:extLst>
                    <a:ext uri="{9D8B030D-6E8A-4147-A177-3AD203B41FA5}">
                      <a16:colId xmlns:a16="http://schemas.microsoft.com/office/drawing/2014/main" val="20000"/>
                    </a:ext>
                  </a:extLst>
                </a:gridCol>
                <a:gridCol w="2644333">
                  <a:extLst>
                    <a:ext uri="{9D8B030D-6E8A-4147-A177-3AD203B41FA5}">
                      <a16:colId xmlns:a16="http://schemas.microsoft.com/office/drawing/2014/main" val="20001"/>
                    </a:ext>
                  </a:extLst>
                </a:gridCol>
                <a:gridCol w="2644333">
                  <a:extLst>
                    <a:ext uri="{9D8B030D-6E8A-4147-A177-3AD203B41FA5}">
                      <a16:colId xmlns:a16="http://schemas.microsoft.com/office/drawing/2014/main" val="20002"/>
                    </a:ext>
                  </a:extLst>
                </a:gridCol>
                <a:gridCol w="2644333">
                  <a:extLst>
                    <a:ext uri="{9D8B030D-6E8A-4147-A177-3AD203B41FA5}">
                      <a16:colId xmlns:a16="http://schemas.microsoft.com/office/drawing/2014/main" val="20003"/>
                    </a:ext>
                  </a:extLst>
                </a:gridCol>
              </a:tblGrid>
              <a:tr h="413767">
                <a:tc>
                  <a:txBody>
                    <a:bodyPr/>
                    <a:lstStyle/>
                    <a:p>
                      <a:pPr marL="0" marR="0" lvl="0" indent="0" algn="ctr" rtl="0">
                        <a:lnSpc>
                          <a:spcPct val="100000"/>
                        </a:lnSpc>
                        <a:spcBef>
                          <a:spcPts val="0"/>
                        </a:spcBef>
                        <a:spcAft>
                          <a:spcPts val="0"/>
                        </a:spcAft>
                        <a:buClr>
                          <a:srgbClr val="FFFFFF"/>
                        </a:buClr>
                        <a:buSzPts val="1100"/>
                        <a:buFont typeface="Arial"/>
                        <a:buNone/>
                      </a:pPr>
                      <a:r>
                        <a:rPr lang="en" sz="2400" u="none" strike="noStrike" cap="none">
                          <a:solidFill>
                            <a:srgbClr val="FFFFFF"/>
                          </a:solidFill>
                          <a:latin typeface="Arial"/>
                          <a:ea typeface="Arial"/>
                          <a:cs typeface="Arial"/>
                          <a:sym typeface="Arial"/>
                        </a:rPr>
                        <a:t>FEATURE</a:t>
                      </a:r>
                      <a:endParaRPr sz="2400"/>
                    </a:p>
                  </a:txBody>
                  <a:tcPr marL="0" marR="0" marT="0" marB="0" anchor="ctr">
                    <a:lnL w="12700" cap="flat" cmpd="sng">
                      <a:solidFill>
                        <a:srgbClr val="FFFFFF"/>
                      </a:solidFill>
                      <a:prstDash val="solid"/>
                      <a:round/>
                      <a:headEnd type="none" w="sm" len="sm"/>
                      <a:tailEnd type="none" w="sm" len="sm"/>
                    </a:lnL>
                    <a:lnT w="12700" cap="flat" cmpd="sng">
                      <a:solidFill>
                        <a:srgbClr val="FFFFFF"/>
                      </a:solidFill>
                      <a:prstDash val="solid"/>
                      <a:round/>
                      <a:headEnd type="none" w="sm" len="sm"/>
                      <a:tailEnd type="none" w="sm" len="sm"/>
                    </a:lnT>
                    <a:solidFill>
                      <a:srgbClr val="00A3DA"/>
                    </a:solidFill>
                  </a:tcPr>
                </a:tc>
                <a:tc>
                  <a:txBody>
                    <a:bodyPr/>
                    <a:lstStyle/>
                    <a:p>
                      <a:pPr marL="0" marR="0" lvl="0" indent="0" algn="ctr" rtl="0">
                        <a:lnSpc>
                          <a:spcPct val="100000"/>
                        </a:lnSpc>
                        <a:spcBef>
                          <a:spcPts val="0"/>
                        </a:spcBef>
                        <a:spcAft>
                          <a:spcPts val="0"/>
                        </a:spcAft>
                        <a:buClr>
                          <a:srgbClr val="FFFFFF"/>
                        </a:buClr>
                        <a:buSzPts val="1100"/>
                        <a:buFont typeface="Arial"/>
                        <a:buNone/>
                      </a:pPr>
                      <a:r>
                        <a:rPr lang="en" sz="2400" u="none" strike="noStrike" cap="none">
                          <a:solidFill>
                            <a:srgbClr val="FFFFFF"/>
                          </a:solidFill>
                          <a:latin typeface="Arial"/>
                          <a:ea typeface="Arial"/>
                          <a:cs typeface="Arial"/>
                          <a:sym typeface="Arial"/>
                        </a:rPr>
                        <a:t>DURATION</a:t>
                      </a:r>
                      <a:endParaRPr sz="2400"/>
                    </a:p>
                  </a:txBody>
                  <a:tcPr marL="0" marR="0" marT="0" marB="0" anchor="ctr">
                    <a:lnT w="12700" cap="flat" cmpd="sng">
                      <a:solidFill>
                        <a:srgbClr val="FFFFFF"/>
                      </a:solidFill>
                      <a:prstDash val="solid"/>
                      <a:round/>
                      <a:headEnd type="none" w="sm" len="sm"/>
                      <a:tailEnd type="none" w="sm" len="sm"/>
                    </a:lnT>
                    <a:solidFill>
                      <a:srgbClr val="00A3DA"/>
                    </a:solidFill>
                  </a:tcPr>
                </a:tc>
                <a:tc>
                  <a:txBody>
                    <a:bodyPr/>
                    <a:lstStyle/>
                    <a:p>
                      <a:pPr marL="0" marR="0" lvl="0" indent="0" algn="ctr" rtl="0">
                        <a:lnSpc>
                          <a:spcPct val="100000"/>
                        </a:lnSpc>
                        <a:spcBef>
                          <a:spcPts val="0"/>
                        </a:spcBef>
                        <a:spcAft>
                          <a:spcPts val="0"/>
                        </a:spcAft>
                        <a:buClr>
                          <a:srgbClr val="FFFFFF"/>
                        </a:buClr>
                        <a:buSzPts val="1100"/>
                        <a:buFont typeface="Arial"/>
                        <a:buNone/>
                      </a:pPr>
                      <a:r>
                        <a:rPr lang="en" sz="2400" u="none" strike="noStrike" cap="none">
                          <a:solidFill>
                            <a:srgbClr val="FFFFFF"/>
                          </a:solidFill>
                          <a:latin typeface="Arial"/>
                          <a:ea typeface="Arial"/>
                          <a:cs typeface="Arial"/>
                          <a:sym typeface="Arial"/>
                        </a:rPr>
                        <a:t>COST OF DELAY</a:t>
                      </a:r>
                      <a:endParaRPr sz="2400"/>
                    </a:p>
                  </a:txBody>
                  <a:tcPr marL="0" marR="0" marT="0" marB="0" anchor="ctr">
                    <a:lnT w="12700" cap="flat" cmpd="sng">
                      <a:solidFill>
                        <a:srgbClr val="FFFFFF"/>
                      </a:solidFill>
                      <a:prstDash val="solid"/>
                      <a:round/>
                      <a:headEnd type="none" w="sm" len="sm"/>
                      <a:tailEnd type="none" w="sm" len="sm"/>
                    </a:lnT>
                    <a:solidFill>
                      <a:srgbClr val="00A3DA"/>
                    </a:solidFill>
                  </a:tcPr>
                </a:tc>
                <a:tc>
                  <a:txBody>
                    <a:bodyPr/>
                    <a:lstStyle/>
                    <a:p>
                      <a:pPr marL="0" marR="0" lvl="0" indent="0" algn="ctr" rtl="0">
                        <a:lnSpc>
                          <a:spcPct val="100000"/>
                        </a:lnSpc>
                        <a:spcBef>
                          <a:spcPts val="0"/>
                        </a:spcBef>
                        <a:spcAft>
                          <a:spcPts val="0"/>
                        </a:spcAft>
                        <a:buClr>
                          <a:srgbClr val="FFFFFF"/>
                        </a:buClr>
                        <a:buSzPts val="1100"/>
                        <a:buFont typeface="Arial"/>
                        <a:buNone/>
                      </a:pPr>
                      <a:r>
                        <a:rPr lang="en" sz="2400" b="0">
                          <a:latin typeface="Arial"/>
                          <a:ea typeface="Arial"/>
                          <a:cs typeface="Arial"/>
                          <a:sym typeface="Arial"/>
                        </a:rPr>
                        <a:t>Score</a:t>
                      </a:r>
                      <a:endParaRPr sz="2400" b="0"/>
                    </a:p>
                  </a:txBody>
                  <a:tcPr marL="0" marR="0" marT="0" marB="0" anchor="ctr">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solidFill>
                      <a:srgbClr val="00A3DA"/>
                    </a:solidFill>
                  </a:tcPr>
                </a:tc>
                <a:extLst>
                  <a:ext uri="{0D108BD9-81ED-4DB2-BD59-A6C34878D82A}">
                    <a16:rowId xmlns:a16="http://schemas.microsoft.com/office/drawing/2014/main" val="10000"/>
                  </a:ext>
                </a:extLst>
              </a:tr>
              <a:tr h="329184">
                <a:tc>
                  <a:txBody>
                    <a:bodyPr/>
                    <a:lstStyle/>
                    <a:p>
                      <a:pPr marL="0" marR="0" lvl="0" indent="0" algn="ctr" rtl="0">
                        <a:lnSpc>
                          <a:spcPct val="90000"/>
                        </a:lnSpc>
                        <a:spcBef>
                          <a:spcPts val="0"/>
                        </a:spcBef>
                        <a:spcAft>
                          <a:spcPts val="0"/>
                        </a:spcAft>
                        <a:buClr>
                          <a:srgbClr val="525C68"/>
                        </a:buClr>
                        <a:buSzPts val="1200"/>
                        <a:buFont typeface="Helvetica Neue"/>
                        <a:buNone/>
                      </a:pPr>
                      <a:r>
                        <a:rPr lang="en" sz="2400" b="1" u="none" strike="noStrike" cap="none">
                          <a:solidFill>
                            <a:srgbClr val="525C68"/>
                          </a:solidFill>
                        </a:rPr>
                        <a:t>A</a:t>
                      </a:r>
                      <a:endParaRPr sz="2400"/>
                    </a:p>
                  </a:txBody>
                  <a:tcPr marL="0" marR="0" marT="0" marB="0" anchor="ctr">
                    <a:lnL w="12700" cap="flat" cmpd="sng">
                      <a:solidFill>
                        <a:srgbClr val="FFFFFF"/>
                      </a:solidFill>
                      <a:prstDash val="solid"/>
                      <a:round/>
                      <a:headEnd type="none" w="sm" len="sm"/>
                      <a:tailEnd type="none" w="sm" len="sm"/>
                    </a:lnL>
                    <a:solidFill>
                      <a:srgbClr val="DDDDDD"/>
                    </a:solidFill>
                  </a:tcPr>
                </a:tc>
                <a:tc>
                  <a:txBody>
                    <a:bodyPr/>
                    <a:lstStyle/>
                    <a:p>
                      <a:pPr marL="0" marR="0" lvl="0" indent="0" algn="ctr" rtl="0">
                        <a:lnSpc>
                          <a:spcPct val="90000"/>
                        </a:lnSpc>
                        <a:spcBef>
                          <a:spcPts val="0"/>
                        </a:spcBef>
                        <a:spcAft>
                          <a:spcPts val="0"/>
                        </a:spcAft>
                        <a:buClr>
                          <a:srgbClr val="525C68"/>
                        </a:buClr>
                        <a:buSzPts val="1200"/>
                        <a:buFont typeface="Open Sans Light"/>
                        <a:buNone/>
                      </a:pPr>
                      <a:r>
                        <a:rPr lang="en" sz="2400" b="1" u="none" strike="noStrike" cap="none">
                          <a:solidFill>
                            <a:srgbClr val="525C68"/>
                          </a:solidFill>
                        </a:rPr>
                        <a:t>5</a:t>
                      </a:r>
                      <a:endParaRPr sz="2400" b="1"/>
                    </a:p>
                  </a:txBody>
                  <a:tcPr marL="0" marR="0" marT="0" marB="0" anchor="ctr">
                    <a:solidFill>
                      <a:srgbClr val="DDDDDD"/>
                    </a:solidFill>
                  </a:tcPr>
                </a:tc>
                <a:tc>
                  <a:txBody>
                    <a:bodyPr/>
                    <a:lstStyle/>
                    <a:p>
                      <a:pPr marL="0" marR="0" lvl="0" indent="0" algn="ctr" rtl="0">
                        <a:lnSpc>
                          <a:spcPct val="90000"/>
                        </a:lnSpc>
                        <a:spcBef>
                          <a:spcPts val="0"/>
                        </a:spcBef>
                        <a:spcAft>
                          <a:spcPts val="0"/>
                        </a:spcAft>
                        <a:buClr>
                          <a:srgbClr val="525C68"/>
                        </a:buClr>
                        <a:buSzPts val="1200"/>
                        <a:buFont typeface="Open Sans Light"/>
                        <a:buNone/>
                      </a:pPr>
                      <a:r>
                        <a:rPr lang="en" sz="2400" b="1" u="none" strike="noStrike" cap="none">
                          <a:solidFill>
                            <a:srgbClr val="525C68"/>
                          </a:solidFill>
                        </a:rPr>
                        <a:t>$1</a:t>
                      </a:r>
                      <a:endParaRPr sz="2400" b="1"/>
                    </a:p>
                  </a:txBody>
                  <a:tcPr marL="0" marR="0" marT="0" marB="0" anchor="ctr">
                    <a:solidFill>
                      <a:srgbClr val="DDDDDD"/>
                    </a:solidFill>
                  </a:tcPr>
                </a:tc>
                <a:tc>
                  <a:txBody>
                    <a:bodyPr/>
                    <a:lstStyle/>
                    <a:p>
                      <a:pPr marL="0" marR="0" lvl="0" indent="0" algn="ctr" rtl="0">
                        <a:lnSpc>
                          <a:spcPct val="90000"/>
                        </a:lnSpc>
                        <a:spcBef>
                          <a:spcPts val="0"/>
                        </a:spcBef>
                        <a:spcAft>
                          <a:spcPts val="0"/>
                        </a:spcAft>
                        <a:buClr>
                          <a:srgbClr val="525C68"/>
                        </a:buClr>
                        <a:buSzPts val="1200"/>
                        <a:buFont typeface="Open Sans Light"/>
                        <a:buNone/>
                      </a:pPr>
                      <a:r>
                        <a:rPr lang="en" sz="2400" u="none" strike="noStrike" cap="none">
                          <a:solidFill>
                            <a:srgbClr val="525C68"/>
                          </a:solidFill>
                          <a:latin typeface="Open Sans Light"/>
                          <a:ea typeface="Open Sans Light"/>
                          <a:cs typeface="Open Sans Light"/>
                          <a:sym typeface="Open Sans Light"/>
                        </a:rPr>
                        <a:t>0.2</a:t>
                      </a:r>
                      <a:endParaRPr sz="2400"/>
                    </a:p>
                  </a:txBody>
                  <a:tcPr marL="0" marR="0" marT="0" marB="0" anchor="ctr">
                    <a:lnR w="12700" cap="flat" cmpd="sng">
                      <a:solidFill>
                        <a:srgbClr val="FFFFFF"/>
                      </a:solidFill>
                      <a:prstDash val="solid"/>
                      <a:round/>
                      <a:headEnd type="none" w="sm" len="sm"/>
                      <a:tailEnd type="none" w="sm" len="sm"/>
                    </a:lnR>
                    <a:solidFill>
                      <a:srgbClr val="DDDDDD"/>
                    </a:solidFill>
                  </a:tcPr>
                </a:tc>
                <a:extLst>
                  <a:ext uri="{0D108BD9-81ED-4DB2-BD59-A6C34878D82A}">
                    <a16:rowId xmlns:a16="http://schemas.microsoft.com/office/drawing/2014/main" val="10001"/>
                  </a:ext>
                </a:extLst>
              </a:tr>
              <a:tr h="329184">
                <a:tc>
                  <a:txBody>
                    <a:bodyPr/>
                    <a:lstStyle/>
                    <a:p>
                      <a:pPr marL="0" marR="0" lvl="0" indent="0" algn="ctr" rtl="0">
                        <a:lnSpc>
                          <a:spcPct val="90000"/>
                        </a:lnSpc>
                        <a:spcBef>
                          <a:spcPts val="0"/>
                        </a:spcBef>
                        <a:spcAft>
                          <a:spcPts val="0"/>
                        </a:spcAft>
                        <a:buClr>
                          <a:srgbClr val="525C68"/>
                        </a:buClr>
                        <a:buSzPts val="1200"/>
                        <a:buFont typeface="Helvetica Neue"/>
                        <a:buNone/>
                      </a:pPr>
                      <a:r>
                        <a:rPr lang="en" sz="2400" b="1" u="none" strike="noStrike" cap="none">
                          <a:solidFill>
                            <a:srgbClr val="525C68"/>
                          </a:solidFill>
                        </a:rPr>
                        <a:t>B</a:t>
                      </a:r>
                      <a:endParaRPr sz="2400"/>
                    </a:p>
                  </a:txBody>
                  <a:tcPr marL="0" marR="0" marT="0" marB="0" anchor="ctr">
                    <a:lnL w="12700" cap="flat" cmpd="sng">
                      <a:solidFill>
                        <a:srgbClr val="FFFFFF"/>
                      </a:solidFill>
                      <a:prstDash val="solid"/>
                      <a:round/>
                      <a:headEnd type="none" w="sm" len="sm"/>
                      <a:tailEnd type="none" w="sm" len="sm"/>
                    </a:lnL>
                    <a:solidFill>
                      <a:srgbClr val="DDDDDD"/>
                    </a:solidFill>
                  </a:tcPr>
                </a:tc>
                <a:tc>
                  <a:txBody>
                    <a:bodyPr/>
                    <a:lstStyle/>
                    <a:p>
                      <a:pPr marL="0" marR="0" lvl="0" indent="0" algn="ctr" rtl="0">
                        <a:lnSpc>
                          <a:spcPct val="90000"/>
                        </a:lnSpc>
                        <a:spcBef>
                          <a:spcPts val="0"/>
                        </a:spcBef>
                        <a:spcAft>
                          <a:spcPts val="0"/>
                        </a:spcAft>
                        <a:buClr>
                          <a:srgbClr val="525C68"/>
                        </a:buClr>
                        <a:buSzPts val="1200"/>
                        <a:buFont typeface="Open Sans Light"/>
                        <a:buNone/>
                      </a:pPr>
                      <a:r>
                        <a:rPr lang="en" sz="2400" b="1" u="none" strike="noStrike" cap="none">
                          <a:solidFill>
                            <a:srgbClr val="525C68"/>
                          </a:solidFill>
                        </a:rPr>
                        <a:t>1</a:t>
                      </a:r>
                      <a:endParaRPr sz="2400" b="1"/>
                    </a:p>
                  </a:txBody>
                  <a:tcPr marL="0" marR="0" marT="0" marB="0" anchor="ctr">
                    <a:solidFill>
                      <a:srgbClr val="DDDDDD"/>
                    </a:solidFill>
                  </a:tcPr>
                </a:tc>
                <a:tc>
                  <a:txBody>
                    <a:bodyPr/>
                    <a:lstStyle/>
                    <a:p>
                      <a:pPr marL="0" marR="0" lvl="0" indent="0" algn="ctr" rtl="0">
                        <a:lnSpc>
                          <a:spcPct val="90000"/>
                        </a:lnSpc>
                        <a:spcBef>
                          <a:spcPts val="0"/>
                        </a:spcBef>
                        <a:spcAft>
                          <a:spcPts val="0"/>
                        </a:spcAft>
                        <a:buClr>
                          <a:srgbClr val="525C68"/>
                        </a:buClr>
                        <a:buSzPts val="1200"/>
                        <a:buFont typeface="Open Sans Light"/>
                        <a:buNone/>
                      </a:pPr>
                      <a:r>
                        <a:rPr lang="en" sz="2400" b="1" u="none" strike="noStrike" cap="none">
                          <a:solidFill>
                            <a:srgbClr val="525C68"/>
                          </a:solidFill>
                        </a:rPr>
                        <a:t>$4</a:t>
                      </a:r>
                      <a:endParaRPr sz="2400" b="1"/>
                    </a:p>
                  </a:txBody>
                  <a:tcPr marL="0" marR="0" marT="0" marB="0" anchor="ctr">
                    <a:solidFill>
                      <a:srgbClr val="DDDDDD"/>
                    </a:solidFill>
                  </a:tcPr>
                </a:tc>
                <a:tc>
                  <a:txBody>
                    <a:bodyPr/>
                    <a:lstStyle/>
                    <a:p>
                      <a:pPr marL="0" marR="0" lvl="0" indent="0" algn="ctr" rtl="0">
                        <a:lnSpc>
                          <a:spcPct val="90000"/>
                        </a:lnSpc>
                        <a:spcBef>
                          <a:spcPts val="0"/>
                        </a:spcBef>
                        <a:spcAft>
                          <a:spcPts val="0"/>
                        </a:spcAft>
                        <a:buClr>
                          <a:srgbClr val="525C68"/>
                        </a:buClr>
                        <a:buSzPts val="1200"/>
                        <a:buFont typeface="Open Sans Light"/>
                        <a:buNone/>
                      </a:pPr>
                      <a:r>
                        <a:rPr lang="en" sz="2400" u="none" strike="noStrike" cap="none">
                          <a:solidFill>
                            <a:srgbClr val="525C68"/>
                          </a:solidFill>
                          <a:latin typeface="Open Sans Light"/>
                          <a:ea typeface="Open Sans Light"/>
                          <a:cs typeface="Open Sans Light"/>
                          <a:sym typeface="Open Sans Light"/>
                        </a:rPr>
                        <a:t>4</a:t>
                      </a:r>
                      <a:endParaRPr sz="2400"/>
                    </a:p>
                  </a:txBody>
                  <a:tcPr marL="0" marR="0" marT="0" marB="0" anchor="ctr">
                    <a:lnR w="12700" cap="flat" cmpd="sng">
                      <a:solidFill>
                        <a:srgbClr val="FFFFFF"/>
                      </a:solidFill>
                      <a:prstDash val="solid"/>
                      <a:round/>
                      <a:headEnd type="none" w="sm" len="sm"/>
                      <a:tailEnd type="none" w="sm" len="sm"/>
                    </a:lnR>
                    <a:solidFill>
                      <a:srgbClr val="DDDDDD"/>
                    </a:solidFill>
                  </a:tcPr>
                </a:tc>
                <a:extLst>
                  <a:ext uri="{0D108BD9-81ED-4DB2-BD59-A6C34878D82A}">
                    <a16:rowId xmlns:a16="http://schemas.microsoft.com/office/drawing/2014/main" val="10002"/>
                  </a:ext>
                </a:extLst>
              </a:tr>
              <a:tr h="329184">
                <a:tc>
                  <a:txBody>
                    <a:bodyPr/>
                    <a:lstStyle/>
                    <a:p>
                      <a:pPr marL="0" marR="0" lvl="0" indent="0" algn="ctr" rtl="0">
                        <a:lnSpc>
                          <a:spcPct val="90000"/>
                        </a:lnSpc>
                        <a:spcBef>
                          <a:spcPts val="0"/>
                        </a:spcBef>
                        <a:spcAft>
                          <a:spcPts val="0"/>
                        </a:spcAft>
                        <a:buClr>
                          <a:srgbClr val="525C68"/>
                        </a:buClr>
                        <a:buSzPts val="1200"/>
                        <a:buFont typeface="Helvetica Neue"/>
                        <a:buNone/>
                      </a:pPr>
                      <a:r>
                        <a:rPr lang="en" sz="2400" b="1" u="none" strike="noStrike" cap="none">
                          <a:solidFill>
                            <a:srgbClr val="525C68"/>
                          </a:solidFill>
                        </a:rPr>
                        <a:t>C</a:t>
                      </a:r>
                      <a:endParaRPr sz="2400"/>
                    </a:p>
                  </a:txBody>
                  <a:tcPr marL="0" marR="0" marT="0" marB="0" anchor="ctr">
                    <a:lnL w="12700" cap="flat" cmpd="sng">
                      <a:solidFill>
                        <a:srgbClr val="FFFFFF"/>
                      </a:solidFill>
                      <a:prstDash val="solid"/>
                      <a:round/>
                      <a:headEnd type="none" w="sm" len="sm"/>
                      <a:tailEnd type="none" w="sm" len="sm"/>
                    </a:lnL>
                    <a:lnB w="12700" cap="flat" cmpd="sng">
                      <a:solidFill>
                        <a:srgbClr val="FFFFFF"/>
                      </a:solidFill>
                      <a:prstDash val="solid"/>
                      <a:round/>
                      <a:headEnd type="none" w="sm" len="sm"/>
                      <a:tailEnd type="none" w="sm" len="sm"/>
                    </a:lnB>
                    <a:solidFill>
                      <a:srgbClr val="DDDDDD"/>
                    </a:solidFill>
                  </a:tcPr>
                </a:tc>
                <a:tc>
                  <a:txBody>
                    <a:bodyPr/>
                    <a:lstStyle/>
                    <a:p>
                      <a:pPr marL="0" marR="0" lvl="0" indent="0" algn="ctr" rtl="0">
                        <a:lnSpc>
                          <a:spcPct val="90000"/>
                        </a:lnSpc>
                        <a:spcBef>
                          <a:spcPts val="0"/>
                        </a:spcBef>
                        <a:spcAft>
                          <a:spcPts val="0"/>
                        </a:spcAft>
                        <a:buClr>
                          <a:srgbClr val="525C68"/>
                        </a:buClr>
                        <a:buSzPts val="1200"/>
                        <a:buFont typeface="Open Sans Light"/>
                        <a:buNone/>
                      </a:pPr>
                      <a:r>
                        <a:rPr lang="en" sz="2400" b="1" u="none" strike="noStrike" cap="none">
                          <a:solidFill>
                            <a:srgbClr val="525C68"/>
                          </a:solidFill>
                        </a:rPr>
                        <a:t>2</a:t>
                      </a:r>
                      <a:endParaRPr sz="2400" b="1"/>
                    </a:p>
                  </a:txBody>
                  <a:tcPr marL="0" marR="0" marT="0" marB="0" anchor="ctr">
                    <a:lnB w="12700" cap="flat" cmpd="sng">
                      <a:solidFill>
                        <a:srgbClr val="FFFFFF"/>
                      </a:solidFill>
                      <a:prstDash val="solid"/>
                      <a:round/>
                      <a:headEnd type="none" w="sm" len="sm"/>
                      <a:tailEnd type="none" w="sm" len="sm"/>
                    </a:lnB>
                    <a:solidFill>
                      <a:srgbClr val="DDDDDD"/>
                    </a:solidFill>
                  </a:tcPr>
                </a:tc>
                <a:tc>
                  <a:txBody>
                    <a:bodyPr/>
                    <a:lstStyle/>
                    <a:p>
                      <a:pPr marL="0" marR="0" lvl="0" indent="0" algn="ctr" rtl="0">
                        <a:lnSpc>
                          <a:spcPct val="90000"/>
                        </a:lnSpc>
                        <a:spcBef>
                          <a:spcPts val="0"/>
                        </a:spcBef>
                        <a:spcAft>
                          <a:spcPts val="0"/>
                        </a:spcAft>
                        <a:buClr>
                          <a:srgbClr val="525C68"/>
                        </a:buClr>
                        <a:buSzPts val="1200"/>
                        <a:buFont typeface="Open Sans Light"/>
                        <a:buNone/>
                      </a:pPr>
                      <a:r>
                        <a:rPr lang="en" sz="2400" b="1" u="none" strike="noStrike" cap="none">
                          <a:solidFill>
                            <a:srgbClr val="525C68"/>
                          </a:solidFill>
                        </a:rPr>
                        <a:t>$5</a:t>
                      </a:r>
                      <a:endParaRPr sz="2400" b="1"/>
                    </a:p>
                  </a:txBody>
                  <a:tcPr marL="0" marR="0" marT="0" marB="0" anchor="ctr">
                    <a:lnB w="12700" cap="flat" cmpd="sng">
                      <a:solidFill>
                        <a:srgbClr val="FFFFFF"/>
                      </a:solidFill>
                      <a:prstDash val="solid"/>
                      <a:round/>
                      <a:headEnd type="none" w="sm" len="sm"/>
                      <a:tailEnd type="none" w="sm" len="sm"/>
                    </a:lnB>
                    <a:solidFill>
                      <a:srgbClr val="DDDDDD"/>
                    </a:solidFill>
                  </a:tcPr>
                </a:tc>
                <a:tc>
                  <a:txBody>
                    <a:bodyPr/>
                    <a:lstStyle/>
                    <a:p>
                      <a:pPr marL="0" marR="0" lvl="0" indent="0" algn="ctr" rtl="0">
                        <a:lnSpc>
                          <a:spcPct val="90000"/>
                        </a:lnSpc>
                        <a:spcBef>
                          <a:spcPts val="0"/>
                        </a:spcBef>
                        <a:spcAft>
                          <a:spcPts val="0"/>
                        </a:spcAft>
                        <a:buClr>
                          <a:srgbClr val="525C68"/>
                        </a:buClr>
                        <a:buSzPts val="1200"/>
                        <a:buFont typeface="Open Sans Light"/>
                        <a:buNone/>
                      </a:pPr>
                      <a:r>
                        <a:rPr lang="en" sz="2400" u="none" strike="noStrike" cap="none">
                          <a:solidFill>
                            <a:srgbClr val="525C68"/>
                          </a:solidFill>
                          <a:latin typeface="Open Sans Light"/>
                          <a:ea typeface="Open Sans Light"/>
                          <a:cs typeface="Open Sans Light"/>
                          <a:sym typeface="Open Sans Light"/>
                        </a:rPr>
                        <a:t>2.5</a:t>
                      </a:r>
                      <a:endParaRPr sz="2400"/>
                    </a:p>
                  </a:txBody>
                  <a:tcPr marL="0" marR="0" marT="0" marB="0" anchor="ctr">
                    <a:lnR w="12700" cap="flat" cmpd="sng">
                      <a:solidFill>
                        <a:srgbClr val="FFFFFF"/>
                      </a:solidFill>
                      <a:prstDash val="solid"/>
                      <a:round/>
                      <a:headEnd type="none" w="sm" len="sm"/>
                      <a:tailEnd type="none" w="sm" len="sm"/>
                    </a:lnR>
                    <a:lnB w="12700" cap="flat" cmpd="sng">
                      <a:solidFill>
                        <a:srgbClr val="FFFFFF"/>
                      </a:solidFill>
                      <a:prstDash val="solid"/>
                      <a:round/>
                      <a:headEnd type="none" w="sm" len="sm"/>
                      <a:tailEnd type="none" w="sm" len="sm"/>
                    </a:lnB>
                    <a:solidFill>
                      <a:srgbClr val="DDDDDD"/>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p:nvPr/>
        </p:nvSpPr>
        <p:spPr>
          <a:xfrm>
            <a:off x="-38900" y="-48633"/>
            <a:ext cx="12230800" cy="69552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260" name="Shape 260"/>
          <p:cNvSpPr txBox="1"/>
          <p:nvPr/>
        </p:nvSpPr>
        <p:spPr>
          <a:xfrm>
            <a:off x="739067" y="2383267"/>
            <a:ext cx="10117200" cy="2365200"/>
          </a:xfrm>
          <a:prstGeom prst="rect">
            <a:avLst/>
          </a:prstGeom>
          <a:noFill/>
          <a:ln>
            <a:noFill/>
          </a:ln>
        </p:spPr>
        <p:txBody>
          <a:bodyPr spcFirstLastPara="1" wrap="square" lIns="121900" tIns="121900" rIns="121900" bIns="121900" anchor="t" anchorCtr="0">
            <a:noAutofit/>
          </a:bodyPr>
          <a:lstStyle/>
          <a:p>
            <a:pPr algn="ctr"/>
            <a:r>
              <a:rPr lang="en" sz="4800">
                <a:solidFill>
                  <a:srgbClr val="FFFFFF"/>
                </a:solidFill>
                <a:latin typeface="Georgia"/>
                <a:ea typeface="Georgia"/>
                <a:cs typeface="Georgia"/>
                <a:sym typeface="Georgia"/>
              </a:rPr>
              <a:t>You need to consider “value” lost for each item if delayed, this is the basic heuristic for economic ordering</a:t>
            </a:r>
            <a:endParaRPr sz="4800">
              <a:solidFill>
                <a:srgbClr val="FFFFFF"/>
              </a:solidFill>
              <a:latin typeface="Georgia"/>
              <a:ea typeface="Georgia"/>
              <a:cs typeface="Georgia"/>
              <a:sym typeface="Georgia"/>
            </a:endParaRPr>
          </a:p>
          <a:p>
            <a:endParaRPr sz="4800">
              <a:solidFill>
                <a:srgbClr val="FFFFFF"/>
              </a:solidFill>
              <a:latin typeface="Georgia"/>
              <a:ea typeface="Georgia"/>
              <a:cs typeface="Georgia"/>
              <a:sym typeface="Georgia"/>
            </a:endParaRPr>
          </a:p>
        </p:txBody>
      </p:sp>
      <p:sp>
        <p:nvSpPr>
          <p:cNvPr id="261" name="Shape 261"/>
          <p:cNvSpPr txBox="1"/>
          <p:nvPr/>
        </p:nvSpPr>
        <p:spPr>
          <a:xfrm>
            <a:off x="3793800" y="1284067"/>
            <a:ext cx="4007600" cy="1099200"/>
          </a:xfrm>
          <a:prstGeom prst="rect">
            <a:avLst/>
          </a:prstGeom>
          <a:noFill/>
          <a:ln>
            <a:noFill/>
          </a:ln>
        </p:spPr>
        <p:txBody>
          <a:bodyPr spcFirstLastPara="1" wrap="square" lIns="121900" tIns="121900" rIns="121900" bIns="121900" anchor="ctr" anchorCtr="0">
            <a:noAutofit/>
          </a:bodyPr>
          <a:lstStyle/>
          <a:p>
            <a:pPr algn="ctr"/>
            <a:r>
              <a:rPr lang="en" sz="1467">
                <a:solidFill>
                  <a:srgbClr val="D9D9D9"/>
                </a:solidFill>
                <a:latin typeface="Helvetica Neue Light"/>
                <a:ea typeface="Helvetica Neue Light"/>
                <a:cs typeface="Helvetica Neue Light"/>
                <a:sym typeface="Helvetica Neue Light"/>
              </a:rPr>
              <a:t> K E Y   T A K E A W A Y   # 3</a:t>
            </a:r>
            <a:endParaRPr sz="1467">
              <a:solidFill>
                <a:srgbClr val="D9D9D9"/>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653667" y="1459133"/>
            <a:ext cx="10614400" cy="4595600"/>
          </a:xfrm>
          <a:prstGeom prst="rect">
            <a:avLst/>
          </a:prstGeom>
        </p:spPr>
        <p:txBody>
          <a:bodyPr spcFirstLastPara="1" vert="horz" wrap="square" lIns="121900" tIns="121900" rIns="121900" bIns="121900" rtlCol="0" anchor="ctr" anchorCtr="0">
            <a:noAutofit/>
          </a:bodyPr>
          <a:lstStyle/>
          <a:p>
            <a:pPr marL="609585" indent="-457189">
              <a:lnSpc>
                <a:spcPct val="150000"/>
              </a:lnSpc>
              <a:buClr>
                <a:srgbClr val="434343"/>
              </a:buClr>
              <a:buSzPts val="1800"/>
              <a:buFont typeface="Helvetica Neue Light"/>
              <a:buAutoNum type="arabicPeriod"/>
            </a:pPr>
            <a:r>
              <a:rPr lang="en" sz="2400" dirty="0">
                <a:solidFill>
                  <a:srgbClr val="434343"/>
                </a:solidFill>
                <a:latin typeface="Helvetica Neue Light"/>
                <a:ea typeface="Helvetica Neue Light"/>
                <a:cs typeface="Helvetica Neue Light"/>
                <a:sym typeface="Helvetica Neue Light"/>
              </a:rPr>
              <a:t>Sequence and value the project work using Cost of Delay within </a:t>
            </a:r>
            <a:r>
              <a:rPr lang="en-US" sz="2400" dirty="0">
                <a:solidFill>
                  <a:srgbClr val="434343"/>
                </a:solidFill>
                <a:latin typeface="Helvetica Neue Light"/>
                <a:ea typeface="Helvetica Neue Light"/>
                <a:cs typeface="Helvetica Neue Light"/>
                <a:sym typeface="Helvetica Neue Light"/>
              </a:rPr>
              <a:t>groups</a:t>
            </a:r>
            <a:endParaRPr sz="2400" dirty="0">
              <a:solidFill>
                <a:srgbClr val="434343"/>
              </a:solidFill>
              <a:latin typeface="Helvetica Neue Light"/>
              <a:ea typeface="Helvetica Neue Light"/>
              <a:cs typeface="Helvetica Neue Light"/>
              <a:sym typeface="Helvetica Neue Light"/>
            </a:endParaRPr>
          </a:p>
          <a:p>
            <a:pPr marL="609585" indent="-457189">
              <a:lnSpc>
                <a:spcPct val="150000"/>
              </a:lnSpc>
              <a:buClr>
                <a:srgbClr val="434343"/>
              </a:buClr>
              <a:buSzPts val="1800"/>
              <a:buFont typeface="Helvetica Neue Light"/>
              <a:buAutoNum type="arabicPeriod"/>
            </a:pPr>
            <a:r>
              <a:rPr lang="en" sz="2400" dirty="0">
                <a:solidFill>
                  <a:srgbClr val="434343"/>
                </a:solidFill>
                <a:latin typeface="Helvetica Neue Light"/>
                <a:ea typeface="Helvetica Neue Light"/>
                <a:cs typeface="Helvetica Neue Light"/>
                <a:sym typeface="Helvetica Neue Light"/>
              </a:rPr>
              <a:t>Consolidate and calibrate work across </a:t>
            </a:r>
            <a:r>
              <a:rPr lang="en-US" sz="2400" dirty="0">
                <a:solidFill>
                  <a:srgbClr val="434343"/>
                </a:solidFill>
                <a:latin typeface="Helvetica Neue Light"/>
                <a:ea typeface="Helvetica Neue Light"/>
                <a:cs typeface="Helvetica Neue Light"/>
                <a:sym typeface="Helvetica Neue Light"/>
              </a:rPr>
              <a:t>groups</a:t>
            </a:r>
            <a:r>
              <a:rPr lang="en" sz="2400" dirty="0">
                <a:solidFill>
                  <a:srgbClr val="434343"/>
                </a:solidFill>
                <a:latin typeface="Helvetica Neue Light"/>
                <a:ea typeface="Helvetica Neue Light"/>
                <a:cs typeface="Helvetica Neue Light"/>
                <a:sym typeface="Helvetica Neue Light"/>
              </a:rPr>
              <a:t> </a:t>
            </a:r>
            <a:endParaRPr sz="2400" dirty="0">
              <a:solidFill>
                <a:srgbClr val="434343"/>
              </a:solidFill>
              <a:latin typeface="Helvetica Neue Light"/>
              <a:ea typeface="Helvetica Neue Light"/>
              <a:cs typeface="Helvetica Neue Light"/>
              <a:sym typeface="Helvetica Neue Light"/>
            </a:endParaRPr>
          </a:p>
          <a:p>
            <a:pPr marL="609585" indent="-457189">
              <a:lnSpc>
                <a:spcPct val="150000"/>
              </a:lnSpc>
              <a:buClr>
                <a:srgbClr val="434343"/>
              </a:buClr>
              <a:buSzPts val="1800"/>
              <a:buFont typeface="Helvetica Neue Light"/>
              <a:buAutoNum type="arabicPeriod"/>
            </a:pPr>
            <a:r>
              <a:rPr lang="en" sz="2400" dirty="0">
                <a:solidFill>
                  <a:srgbClr val="434343"/>
                </a:solidFill>
                <a:latin typeface="Helvetica Neue Light"/>
                <a:ea typeface="Helvetica Neue Light"/>
                <a:cs typeface="Helvetica Neue Light"/>
                <a:sym typeface="Helvetica Neue Light"/>
              </a:rPr>
              <a:t>Understand constraints to sequencing work in “optimal” order</a:t>
            </a:r>
            <a:endParaRPr sz="2400" dirty="0">
              <a:solidFill>
                <a:srgbClr val="434343"/>
              </a:solidFill>
              <a:latin typeface="Helvetica Neue Light"/>
              <a:ea typeface="Helvetica Neue Light"/>
              <a:cs typeface="Helvetica Neue Light"/>
              <a:sym typeface="Helvetica Neue Light"/>
            </a:endParaRPr>
          </a:p>
          <a:p>
            <a:pPr marL="1219170" lvl="1" indent="-457189" algn="l" rtl="0">
              <a:lnSpc>
                <a:spcPct val="150000"/>
              </a:lnSpc>
              <a:buClr>
                <a:srgbClr val="434343"/>
              </a:buClr>
              <a:buSzPts val="1800"/>
              <a:buFont typeface="Helvetica Neue Light"/>
              <a:buAutoNum type="alphaLcPeriod"/>
            </a:pPr>
            <a:r>
              <a:rPr lang="en" sz="2400" dirty="0">
                <a:solidFill>
                  <a:srgbClr val="434343"/>
                </a:solidFill>
                <a:latin typeface="Helvetica Neue Light"/>
                <a:ea typeface="Helvetica Neue Light"/>
                <a:cs typeface="Helvetica Neue Light"/>
                <a:sym typeface="Helvetica Neue Light"/>
              </a:rPr>
              <a:t>Dependencies, Experts, Types of teams </a:t>
            </a:r>
            <a:endParaRPr sz="2400" dirty="0">
              <a:solidFill>
                <a:srgbClr val="434343"/>
              </a:solidFill>
              <a:latin typeface="Helvetica Neue Light"/>
              <a:ea typeface="Helvetica Neue Light"/>
              <a:cs typeface="Helvetica Neue Light"/>
              <a:sym typeface="Helvetica Neue Light"/>
            </a:endParaRPr>
          </a:p>
          <a:p>
            <a:pPr marL="609585" indent="-457189">
              <a:lnSpc>
                <a:spcPct val="150000"/>
              </a:lnSpc>
              <a:buClr>
                <a:srgbClr val="434343"/>
              </a:buClr>
              <a:buSzPts val="1800"/>
              <a:buFont typeface="Helvetica Neue Light"/>
              <a:buAutoNum type="arabicPeriod"/>
            </a:pPr>
            <a:r>
              <a:rPr lang="en" sz="2400" dirty="0">
                <a:solidFill>
                  <a:srgbClr val="434343"/>
                </a:solidFill>
                <a:latin typeface="Helvetica Neue Light"/>
                <a:ea typeface="Helvetica Neue Light"/>
                <a:cs typeface="Helvetica Neue Light"/>
                <a:sym typeface="Helvetica Neue Light"/>
              </a:rPr>
              <a:t>Achieve these outcomes and stay friends</a:t>
            </a:r>
            <a:endParaRPr sz="2400" dirty="0">
              <a:solidFill>
                <a:srgbClr val="434343"/>
              </a:solidFill>
              <a:latin typeface="Helvetica Neue Light"/>
              <a:ea typeface="Helvetica Neue Light"/>
              <a:cs typeface="Helvetica Neue Light"/>
              <a:sym typeface="Helvetica Neue Light"/>
            </a:endParaRPr>
          </a:p>
        </p:txBody>
      </p:sp>
      <p:sp>
        <p:nvSpPr>
          <p:cNvPr id="85" name="Shape 8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en" sz="3733" b="1">
                <a:latin typeface="Helvetica Neue"/>
                <a:ea typeface="Helvetica Neue"/>
                <a:cs typeface="Helvetica Neue"/>
                <a:sym typeface="Helvetica Neue"/>
              </a:rPr>
              <a:t>We need to do...</a:t>
            </a:r>
            <a:endParaRPr sz="3733" b="1">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916834" y="760625"/>
            <a:ext cx="11478367" cy="5978299"/>
          </a:xfrm>
          <a:prstGeom prst="rect">
            <a:avLst/>
          </a:prstGeom>
          <a:noFill/>
          <a:ln>
            <a:noFill/>
          </a:ln>
        </p:spPr>
      </p:pic>
      <p:sp>
        <p:nvSpPr>
          <p:cNvPr id="267" name="Shape 267"/>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b="1">
                <a:latin typeface="Helvetica Neue"/>
                <a:ea typeface="Helvetica Neue"/>
                <a:cs typeface="Helvetica Neue"/>
                <a:sym typeface="Helvetica Neue"/>
              </a:rPr>
              <a:t>Cost of Delay / Duration</a:t>
            </a:r>
            <a:br>
              <a:rPr lang="en" b="1">
                <a:latin typeface="Helvetica Neue"/>
                <a:ea typeface="Helvetica Neue"/>
                <a:cs typeface="Helvetica Neue"/>
                <a:sym typeface="Helvetica Neue"/>
              </a:rPr>
            </a:br>
            <a:endParaRPr b="1">
              <a:latin typeface="Helvetica Neue"/>
              <a:ea typeface="Helvetica Neue"/>
              <a:cs typeface="Helvetica Neue"/>
              <a:sym typeface="Helvetica Neue"/>
            </a:endParaRPr>
          </a:p>
        </p:txBody>
      </p:sp>
      <p:sp>
        <p:nvSpPr>
          <p:cNvPr id="268" name="Shape 268"/>
          <p:cNvSpPr txBox="1"/>
          <p:nvPr/>
        </p:nvSpPr>
        <p:spPr>
          <a:xfrm>
            <a:off x="9425233" y="5033103"/>
            <a:ext cx="1832800" cy="663200"/>
          </a:xfrm>
          <a:prstGeom prst="rect">
            <a:avLst/>
          </a:prstGeom>
          <a:noFill/>
          <a:ln>
            <a:noFill/>
          </a:ln>
        </p:spPr>
        <p:txBody>
          <a:bodyPr spcFirstLastPara="1" wrap="square" lIns="67733" tIns="67733" rIns="67733" bIns="67733" anchor="ctr" anchorCtr="0">
            <a:noAutofit/>
          </a:bodyPr>
          <a:lstStyle/>
          <a:p>
            <a:pPr algn="ctr">
              <a:lnSpc>
                <a:spcPct val="80000"/>
              </a:lnSpc>
              <a:buClr>
                <a:srgbClr val="000000"/>
              </a:buClr>
              <a:buSzPts val="2200"/>
            </a:pPr>
            <a:r>
              <a:rPr lang="en" sz="2400">
                <a:latin typeface="Helvetica Neue"/>
                <a:ea typeface="Helvetica Neue"/>
                <a:cs typeface="Helvetica Neue"/>
                <a:sym typeface="Helvetica Neue"/>
              </a:rPr>
              <a:t>Deferrable without impact</a:t>
            </a:r>
            <a:endParaRPr sz="2400"/>
          </a:p>
        </p:txBody>
      </p:sp>
      <p:sp>
        <p:nvSpPr>
          <p:cNvPr id="269" name="Shape 269"/>
          <p:cNvSpPr txBox="1"/>
          <p:nvPr/>
        </p:nvSpPr>
        <p:spPr>
          <a:xfrm>
            <a:off x="4541733" y="5165100"/>
            <a:ext cx="2978000" cy="399200"/>
          </a:xfrm>
          <a:prstGeom prst="rect">
            <a:avLst/>
          </a:prstGeom>
          <a:noFill/>
          <a:ln>
            <a:noFill/>
          </a:ln>
        </p:spPr>
        <p:txBody>
          <a:bodyPr spcFirstLastPara="1" wrap="square" lIns="67733" tIns="67733" rIns="67733" bIns="67733" anchor="ctr" anchorCtr="0">
            <a:noAutofit/>
          </a:bodyPr>
          <a:lstStyle/>
          <a:p>
            <a:pPr algn="ctr">
              <a:lnSpc>
                <a:spcPct val="80000"/>
              </a:lnSpc>
              <a:buClr>
                <a:srgbClr val="000000"/>
              </a:buClr>
              <a:buSzPts val="2400"/>
            </a:pPr>
            <a:r>
              <a:rPr lang="en" sz="3200">
                <a:latin typeface="Helvetica Neue"/>
                <a:ea typeface="Helvetica Neue"/>
                <a:cs typeface="Helvetica Neue"/>
                <a:sym typeface="Helvetica Neue"/>
              </a:rPr>
              <a:t>Hmmmm…</a:t>
            </a:r>
            <a:endParaRPr sz="3200">
              <a:latin typeface="Helvetica Neue"/>
              <a:ea typeface="Helvetica Neue"/>
              <a:cs typeface="Helvetica Neue"/>
              <a:sym typeface="Helvetica Neue"/>
            </a:endParaRPr>
          </a:p>
          <a:p>
            <a:pPr algn="ctr">
              <a:lnSpc>
                <a:spcPct val="80000"/>
              </a:lnSpc>
              <a:buClr>
                <a:srgbClr val="000000"/>
              </a:buClr>
              <a:buSzPts val="2400"/>
            </a:pPr>
            <a:r>
              <a:rPr lang="en" sz="3200">
                <a:latin typeface="Helvetica Neue"/>
                <a:ea typeface="Helvetica Neue"/>
                <a:cs typeface="Helvetica Neue"/>
                <a:sym typeface="Helvetica Neue"/>
              </a:rPr>
              <a:t>(muddy middle)</a:t>
            </a:r>
            <a:endParaRPr sz="3200">
              <a:latin typeface="Helvetica Neue"/>
              <a:ea typeface="Helvetica Neue"/>
              <a:cs typeface="Helvetica Neue"/>
              <a:sym typeface="Helvetica Neue"/>
            </a:endParaRPr>
          </a:p>
        </p:txBody>
      </p:sp>
      <p:sp>
        <p:nvSpPr>
          <p:cNvPr id="270" name="Shape 270"/>
          <p:cNvSpPr txBox="1"/>
          <p:nvPr/>
        </p:nvSpPr>
        <p:spPr>
          <a:xfrm>
            <a:off x="1936133" y="4377433"/>
            <a:ext cx="1235200" cy="1371600"/>
          </a:xfrm>
          <a:prstGeom prst="rect">
            <a:avLst/>
          </a:prstGeom>
          <a:solidFill>
            <a:srgbClr val="FFFFFF"/>
          </a:solidFill>
          <a:ln>
            <a:noFill/>
          </a:ln>
        </p:spPr>
        <p:txBody>
          <a:bodyPr spcFirstLastPara="1" wrap="square" lIns="67733" tIns="67733" rIns="67733" bIns="67733" anchor="ctr" anchorCtr="0">
            <a:noAutofit/>
          </a:bodyPr>
          <a:lstStyle/>
          <a:p>
            <a:pPr>
              <a:buClr>
                <a:srgbClr val="000000"/>
              </a:buClr>
              <a:buSzPts val="2400"/>
            </a:pPr>
            <a:r>
              <a:rPr lang="en" sz="3200" b="1">
                <a:solidFill>
                  <a:srgbClr val="000000"/>
                </a:solidFill>
                <a:latin typeface="Helvetica Neue"/>
                <a:ea typeface="Helvetica Neue"/>
                <a:cs typeface="Helvetica Neue"/>
                <a:sym typeface="Helvetica Neue"/>
              </a:rPr>
              <a:t>High </a:t>
            </a:r>
            <a:r>
              <a:rPr lang="en" sz="3200" b="1">
                <a:latin typeface="Helvetica Neue"/>
                <a:ea typeface="Helvetica Neue"/>
                <a:cs typeface="Helvetica Neue"/>
                <a:sym typeface="Helvetica Neue"/>
              </a:rPr>
              <a:t>Delay Cost</a:t>
            </a:r>
            <a:endParaRPr sz="2400" b="1"/>
          </a:p>
        </p:txBody>
      </p:sp>
      <p:sp>
        <p:nvSpPr>
          <p:cNvPr id="271" name="Shape 271"/>
          <p:cNvSpPr txBox="1"/>
          <p:nvPr/>
        </p:nvSpPr>
        <p:spPr>
          <a:xfrm>
            <a:off x="2200500" y="2350353"/>
            <a:ext cx="1653600" cy="425200"/>
          </a:xfrm>
          <a:prstGeom prst="rect">
            <a:avLst/>
          </a:prstGeom>
          <a:noFill/>
          <a:ln>
            <a:noFill/>
          </a:ln>
        </p:spPr>
        <p:txBody>
          <a:bodyPr spcFirstLastPara="1" wrap="square" lIns="67733" tIns="67733" rIns="67733" bIns="67733" anchor="ctr" anchorCtr="0">
            <a:noAutofit/>
          </a:bodyPr>
          <a:lstStyle/>
          <a:p>
            <a:pPr>
              <a:buClr>
                <a:srgbClr val="000000"/>
              </a:buClr>
              <a:buSzPts val="2400"/>
            </a:pPr>
            <a:r>
              <a:rPr lang="en" sz="3200">
                <a:latin typeface="Helvetica Neue Light"/>
                <a:ea typeface="Helvetica Neue Light"/>
                <a:cs typeface="Helvetica Neue Light"/>
                <a:sym typeface="Helvetica Neue Light"/>
              </a:rPr>
              <a:t>~5%</a:t>
            </a:r>
            <a:endParaRPr sz="3200">
              <a:latin typeface="Helvetica Neue Light"/>
              <a:ea typeface="Helvetica Neue Light"/>
              <a:cs typeface="Helvetica Neue Light"/>
              <a:sym typeface="Helvetica Neue Light"/>
            </a:endParaRPr>
          </a:p>
        </p:txBody>
      </p:sp>
      <p:sp>
        <p:nvSpPr>
          <p:cNvPr id="272" name="Shape 272"/>
          <p:cNvSpPr txBox="1"/>
          <p:nvPr/>
        </p:nvSpPr>
        <p:spPr>
          <a:xfrm>
            <a:off x="9514823" y="2710261"/>
            <a:ext cx="1653600" cy="425200"/>
          </a:xfrm>
          <a:prstGeom prst="rect">
            <a:avLst/>
          </a:prstGeom>
          <a:noFill/>
          <a:ln>
            <a:noFill/>
          </a:ln>
        </p:spPr>
        <p:txBody>
          <a:bodyPr spcFirstLastPara="1" wrap="square" lIns="67733" tIns="67733" rIns="67733" bIns="67733" anchor="ctr" anchorCtr="0">
            <a:noAutofit/>
          </a:bodyPr>
          <a:lstStyle/>
          <a:p>
            <a:pPr>
              <a:buClr>
                <a:srgbClr val="000000"/>
              </a:buClr>
              <a:buSzPts val="2400"/>
            </a:pPr>
            <a:r>
              <a:rPr lang="en" sz="3200">
                <a:latin typeface="Helvetica Neue Light"/>
                <a:ea typeface="Helvetica Neue Light"/>
                <a:cs typeface="Helvetica Neue Light"/>
                <a:sym typeface="Helvetica Neue Light"/>
              </a:rPr>
              <a:t>~</a:t>
            </a:r>
            <a:r>
              <a:rPr lang="en" sz="3200">
                <a:solidFill>
                  <a:srgbClr val="000000"/>
                </a:solidFill>
                <a:latin typeface="Helvetica Neue Light"/>
                <a:ea typeface="Helvetica Neue Light"/>
                <a:cs typeface="Helvetica Neue Light"/>
                <a:sym typeface="Helvetica Neue Light"/>
              </a:rPr>
              <a:t>15%</a:t>
            </a:r>
            <a:endParaRPr sz="3200">
              <a:latin typeface="Helvetica Neue Light"/>
              <a:ea typeface="Helvetica Neue Light"/>
              <a:cs typeface="Helvetica Neue Light"/>
              <a:sym typeface="Helvetica Neue Light"/>
            </a:endParaRPr>
          </a:p>
        </p:txBody>
      </p:sp>
      <p:sp>
        <p:nvSpPr>
          <p:cNvPr id="273" name="Shape 273"/>
          <p:cNvSpPr txBox="1"/>
          <p:nvPr/>
        </p:nvSpPr>
        <p:spPr>
          <a:xfrm>
            <a:off x="9266417" y="3077411"/>
            <a:ext cx="2150400" cy="399200"/>
          </a:xfrm>
          <a:prstGeom prst="rect">
            <a:avLst/>
          </a:prstGeom>
          <a:noFill/>
          <a:ln>
            <a:noFill/>
          </a:ln>
        </p:spPr>
        <p:txBody>
          <a:bodyPr spcFirstLastPara="1" wrap="square" lIns="67733" tIns="67733" rIns="67733" bIns="67733" anchor="ctr" anchorCtr="0">
            <a:noAutofit/>
          </a:bodyPr>
          <a:lstStyle/>
          <a:p>
            <a:pPr algn="ctr">
              <a:buClr>
                <a:srgbClr val="000000"/>
              </a:buClr>
              <a:buSzPts val="2100"/>
            </a:pPr>
            <a:r>
              <a:rPr lang="en" sz="2800" b="1">
                <a:latin typeface="Helvetica Neue"/>
                <a:ea typeface="Helvetica Neue"/>
                <a:cs typeface="Helvetica Neue"/>
                <a:sym typeface="Helvetica Neue"/>
              </a:rPr>
              <a:t>Noisy </a:t>
            </a:r>
            <a:r>
              <a:rPr lang="en" sz="2800" b="1">
                <a:solidFill>
                  <a:srgbClr val="000000"/>
                </a:solidFill>
                <a:latin typeface="Helvetica Neue"/>
                <a:ea typeface="Helvetica Neue"/>
                <a:cs typeface="Helvetica Neue"/>
                <a:sym typeface="Helvetica Neue"/>
              </a:rPr>
              <a:t>Tail</a:t>
            </a:r>
            <a:endParaRPr sz="2400" b="1">
              <a:latin typeface="Helvetica Neue"/>
              <a:ea typeface="Helvetica Neue"/>
              <a:cs typeface="Helvetica Neue"/>
              <a:sym typeface="Helvetica Neue"/>
            </a:endParaRPr>
          </a:p>
        </p:txBody>
      </p:sp>
      <p:sp>
        <p:nvSpPr>
          <p:cNvPr id="274" name="Shape 274"/>
          <p:cNvSpPr txBox="1"/>
          <p:nvPr/>
        </p:nvSpPr>
        <p:spPr>
          <a:xfrm>
            <a:off x="2006901" y="886200"/>
            <a:ext cx="2050400" cy="1483200"/>
          </a:xfrm>
          <a:prstGeom prst="rect">
            <a:avLst/>
          </a:prstGeom>
          <a:noFill/>
          <a:ln>
            <a:noFill/>
          </a:ln>
        </p:spPr>
        <p:txBody>
          <a:bodyPr spcFirstLastPara="1" wrap="square" lIns="121900" tIns="121900" rIns="121900" bIns="121900" anchor="ctr" anchorCtr="0">
            <a:noAutofit/>
          </a:bodyPr>
          <a:lstStyle/>
          <a:p>
            <a:r>
              <a:rPr lang="en" sz="1600">
                <a:solidFill>
                  <a:srgbClr val="434343"/>
                </a:solidFill>
                <a:highlight>
                  <a:srgbClr val="FFFFFF"/>
                </a:highlight>
                <a:latin typeface="Helvetica Neue"/>
                <a:ea typeface="Helvetica Neue"/>
                <a:cs typeface="Helvetica Neue"/>
                <a:sym typeface="Helvetica Neue"/>
              </a:rPr>
              <a:t>Tip: Do these first, or have a good reason not to</a:t>
            </a:r>
            <a:endParaRPr sz="1600">
              <a:solidFill>
                <a:srgbClr val="434343"/>
              </a:solidFill>
              <a:highlight>
                <a:srgbClr val="FFFFFF"/>
              </a:highlight>
              <a:latin typeface="Helvetica Neue"/>
              <a:ea typeface="Helvetica Neue"/>
              <a:cs typeface="Helvetica Neue"/>
              <a:sym typeface="Helvetica Neue"/>
            </a:endParaRPr>
          </a:p>
        </p:txBody>
      </p:sp>
      <p:sp>
        <p:nvSpPr>
          <p:cNvPr id="275" name="Shape 275"/>
          <p:cNvSpPr txBox="1"/>
          <p:nvPr/>
        </p:nvSpPr>
        <p:spPr>
          <a:xfrm>
            <a:off x="4355334" y="2260011"/>
            <a:ext cx="3843600" cy="1634800"/>
          </a:xfrm>
          <a:prstGeom prst="rect">
            <a:avLst/>
          </a:prstGeom>
          <a:noFill/>
          <a:ln>
            <a:noFill/>
          </a:ln>
        </p:spPr>
        <p:txBody>
          <a:bodyPr spcFirstLastPara="1" wrap="square" lIns="121900" tIns="121900" rIns="121900" bIns="121900" anchor="t" anchorCtr="0">
            <a:noAutofit/>
          </a:bodyPr>
          <a:lstStyle/>
          <a:p>
            <a:r>
              <a:rPr lang="en" sz="2000" dirty="0">
                <a:solidFill>
                  <a:srgbClr val="434343"/>
                </a:solidFill>
                <a:latin typeface="Helvetica Neue"/>
                <a:ea typeface="Helvetica Neue"/>
                <a:cs typeface="Helvetica Neue"/>
                <a:sym typeface="Helvetica Neue"/>
              </a:rPr>
              <a:t>Tip: Give the teams “simple rules” to apply policy.</a:t>
            </a:r>
            <a:br>
              <a:rPr lang="en" sz="2000" dirty="0">
                <a:solidFill>
                  <a:srgbClr val="434343"/>
                </a:solidFill>
                <a:latin typeface="Helvetica Neue"/>
                <a:ea typeface="Helvetica Neue"/>
                <a:cs typeface="Helvetica Neue"/>
                <a:sym typeface="Helvetica Neue"/>
              </a:rPr>
            </a:br>
            <a:r>
              <a:rPr lang="en" sz="2000" dirty="0">
                <a:solidFill>
                  <a:srgbClr val="434343"/>
                </a:solidFill>
                <a:latin typeface="Helvetica Neue"/>
                <a:ea typeface="Helvetica Neue"/>
                <a:cs typeface="Helvetica Neue"/>
                <a:sym typeface="Helvetica Neue"/>
              </a:rPr>
              <a:t>E.g. “We will round-robin work from team A, B and C teams in this ratio...”</a:t>
            </a:r>
            <a:endParaRPr sz="2000" dirty="0">
              <a:solidFill>
                <a:srgbClr val="434343"/>
              </a:solidFill>
              <a:latin typeface="Helvetica Neue"/>
              <a:ea typeface="Helvetica Neue"/>
              <a:cs typeface="Helvetica Neue"/>
              <a:sym typeface="Helvetica Neue"/>
            </a:endParaRPr>
          </a:p>
        </p:txBody>
      </p:sp>
      <p:sp>
        <p:nvSpPr>
          <p:cNvPr id="276" name="Shape 276"/>
          <p:cNvSpPr txBox="1"/>
          <p:nvPr/>
        </p:nvSpPr>
        <p:spPr>
          <a:xfrm rot="-5400000">
            <a:off x="-599833" y="3040100"/>
            <a:ext cx="3022400" cy="506000"/>
          </a:xfrm>
          <a:prstGeom prst="rect">
            <a:avLst/>
          </a:prstGeom>
          <a:noFill/>
          <a:ln>
            <a:noFill/>
          </a:ln>
        </p:spPr>
        <p:txBody>
          <a:bodyPr spcFirstLastPara="1" wrap="square" lIns="121900" tIns="121900" rIns="121900" bIns="121900" anchor="t" anchorCtr="0">
            <a:noAutofit/>
          </a:bodyPr>
          <a:lstStyle/>
          <a:p>
            <a:r>
              <a:rPr lang="en" sz="2400" b="1"/>
              <a:t>Delay Cost / Week</a:t>
            </a:r>
            <a:endParaRPr sz="2400" b="1"/>
          </a:p>
        </p:txBody>
      </p:sp>
      <p:sp>
        <p:nvSpPr>
          <p:cNvPr id="277" name="Shape 277"/>
          <p:cNvSpPr txBox="1"/>
          <p:nvPr/>
        </p:nvSpPr>
        <p:spPr>
          <a:xfrm>
            <a:off x="4441167" y="6153067"/>
            <a:ext cx="3445600" cy="506000"/>
          </a:xfrm>
          <a:prstGeom prst="rect">
            <a:avLst/>
          </a:prstGeom>
          <a:noFill/>
          <a:ln>
            <a:noFill/>
          </a:ln>
        </p:spPr>
        <p:txBody>
          <a:bodyPr spcFirstLastPara="1" wrap="square" lIns="121900" tIns="121900" rIns="121900" bIns="121900" anchor="t" anchorCtr="0">
            <a:noAutofit/>
          </a:bodyPr>
          <a:lstStyle/>
          <a:p>
            <a:r>
              <a:rPr lang="en" sz="2400" b="1"/>
              <a:t>Number “Backlog” items</a:t>
            </a:r>
            <a:endParaRPr sz="2400" b="1"/>
          </a:p>
        </p:txBody>
      </p:sp>
      <p:sp>
        <p:nvSpPr>
          <p:cNvPr id="278" name="Shape 278"/>
          <p:cNvSpPr/>
          <p:nvPr/>
        </p:nvSpPr>
        <p:spPr>
          <a:xfrm>
            <a:off x="292600" y="6222800"/>
            <a:ext cx="780400" cy="5560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279" name="Shape 279"/>
          <p:cNvPicPr preferRelativeResize="0"/>
          <p:nvPr/>
        </p:nvPicPr>
        <p:blipFill>
          <a:blip r:embed="rId4">
            <a:alphaModFix/>
          </a:blip>
          <a:stretch>
            <a:fillRect/>
          </a:stretch>
        </p:blipFill>
        <p:spPr>
          <a:xfrm>
            <a:off x="9514833" y="463083"/>
            <a:ext cx="1653600" cy="866484"/>
          </a:xfrm>
          <a:prstGeom prst="rect">
            <a:avLst/>
          </a:prstGeom>
          <a:noFill/>
          <a:ln>
            <a:noFill/>
          </a:ln>
        </p:spPr>
      </p:pic>
      <p:cxnSp>
        <p:nvCxnSpPr>
          <p:cNvPr id="280" name="Shape 280"/>
          <p:cNvCxnSpPr/>
          <p:nvPr/>
        </p:nvCxnSpPr>
        <p:spPr>
          <a:xfrm>
            <a:off x="1609333" y="5975667"/>
            <a:ext cx="1545200" cy="0"/>
          </a:xfrm>
          <a:prstGeom prst="straightConnector1">
            <a:avLst/>
          </a:prstGeom>
          <a:noFill/>
          <a:ln w="114300" cap="flat" cmpd="sng">
            <a:solidFill>
              <a:schemeClr val="accent2"/>
            </a:solidFill>
            <a:prstDash val="solid"/>
            <a:round/>
            <a:headEnd type="none" w="med" len="med"/>
            <a:tailEnd type="none" w="med" len="med"/>
          </a:ln>
        </p:spPr>
      </p:cxnSp>
      <p:cxnSp>
        <p:nvCxnSpPr>
          <p:cNvPr id="281" name="Shape 281"/>
          <p:cNvCxnSpPr/>
          <p:nvPr/>
        </p:nvCxnSpPr>
        <p:spPr>
          <a:xfrm>
            <a:off x="3433267" y="5975667"/>
            <a:ext cx="5579200" cy="0"/>
          </a:xfrm>
          <a:prstGeom prst="straightConnector1">
            <a:avLst/>
          </a:prstGeom>
          <a:noFill/>
          <a:ln w="114300" cap="flat" cmpd="sng">
            <a:solidFill>
              <a:srgbClr val="6FA8DC"/>
            </a:solidFill>
            <a:prstDash val="solid"/>
            <a:round/>
            <a:headEnd type="none" w="med" len="med"/>
            <a:tailEnd type="none" w="med" len="med"/>
          </a:ln>
        </p:spPr>
      </p:cxnSp>
      <p:cxnSp>
        <p:nvCxnSpPr>
          <p:cNvPr id="282" name="Shape 282"/>
          <p:cNvCxnSpPr/>
          <p:nvPr/>
        </p:nvCxnSpPr>
        <p:spPr>
          <a:xfrm>
            <a:off x="9361500" y="5975667"/>
            <a:ext cx="1982000" cy="0"/>
          </a:xfrm>
          <a:prstGeom prst="straightConnector1">
            <a:avLst/>
          </a:prstGeom>
          <a:noFill/>
          <a:ln w="114300" cap="flat" cmpd="sng">
            <a:solidFill>
              <a:srgbClr val="6AA84F"/>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p:nvPr/>
        </p:nvSpPr>
        <p:spPr>
          <a:xfrm>
            <a:off x="-38900" y="-48633"/>
            <a:ext cx="12230800" cy="69552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288" name="Shape 288"/>
          <p:cNvSpPr txBox="1"/>
          <p:nvPr/>
        </p:nvSpPr>
        <p:spPr>
          <a:xfrm>
            <a:off x="1216004" y="2383267"/>
            <a:ext cx="9377200" cy="2365200"/>
          </a:xfrm>
          <a:prstGeom prst="rect">
            <a:avLst/>
          </a:prstGeom>
          <a:noFill/>
          <a:ln>
            <a:noFill/>
          </a:ln>
        </p:spPr>
        <p:txBody>
          <a:bodyPr spcFirstLastPara="1" wrap="square" lIns="121900" tIns="121900" rIns="121900" bIns="121900" anchor="t" anchorCtr="0">
            <a:noAutofit/>
          </a:bodyPr>
          <a:lstStyle/>
          <a:p>
            <a:pPr marL="609585" indent="-558786">
              <a:lnSpc>
                <a:spcPct val="115000"/>
              </a:lnSpc>
              <a:buClr>
                <a:srgbClr val="FFFFFF"/>
              </a:buClr>
              <a:buSzPts val="3000"/>
              <a:buFont typeface="Georgia"/>
              <a:buAutoNum type="arabicPeriod"/>
            </a:pPr>
            <a:r>
              <a:rPr lang="en" sz="4000">
                <a:solidFill>
                  <a:srgbClr val="FFFFFF"/>
                </a:solidFill>
                <a:latin typeface="Georgia"/>
                <a:ea typeface="Georgia"/>
                <a:cs typeface="Georgia"/>
                <a:sym typeface="Georgia"/>
              </a:rPr>
              <a:t>Don’t miss HUGE cost of delay items</a:t>
            </a:r>
            <a:br>
              <a:rPr lang="en" sz="4000">
                <a:solidFill>
                  <a:srgbClr val="FFFFFF"/>
                </a:solidFill>
                <a:latin typeface="Georgia"/>
                <a:ea typeface="Georgia"/>
                <a:cs typeface="Georgia"/>
                <a:sym typeface="Georgia"/>
              </a:rPr>
            </a:br>
            <a:endParaRPr sz="4000">
              <a:solidFill>
                <a:srgbClr val="FFFFFF"/>
              </a:solidFill>
              <a:latin typeface="Georgia"/>
              <a:ea typeface="Georgia"/>
              <a:cs typeface="Georgia"/>
              <a:sym typeface="Georgia"/>
            </a:endParaRPr>
          </a:p>
          <a:p>
            <a:pPr marL="609585" indent="-558786">
              <a:lnSpc>
                <a:spcPct val="115000"/>
              </a:lnSpc>
              <a:buClr>
                <a:srgbClr val="FFFFFF"/>
              </a:buClr>
              <a:buSzPts val="3000"/>
              <a:buFont typeface="Georgia"/>
              <a:buAutoNum type="arabicPeriod"/>
            </a:pPr>
            <a:r>
              <a:rPr lang="en" sz="4000">
                <a:solidFill>
                  <a:srgbClr val="FFFFFF"/>
                </a:solidFill>
                <a:latin typeface="Georgia"/>
                <a:ea typeface="Georgia"/>
                <a:cs typeface="Georgia"/>
                <a:sym typeface="Georgia"/>
              </a:rPr>
              <a:t>Don’t argue about the muddy middle</a:t>
            </a:r>
            <a:endParaRPr sz="3467" i="1">
              <a:solidFill>
                <a:srgbClr val="FFFFFF"/>
              </a:solidFill>
              <a:latin typeface="Georgia"/>
              <a:ea typeface="Georgia"/>
              <a:cs typeface="Georgia"/>
              <a:sym typeface="Georgia"/>
            </a:endParaRPr>
          </a:p>
        </p:txBody>
      </p:sp>
      <p:sp>
        <p:nvSpPr>
          <p:cNvPr id="289" name="Shape 289"/>
          <p:cNvSpPr txBox="1"/>
          <p:nvPr/>
        </p:nvSpPr>
        <p:spPr>
          <a:xfrm>
            <a:off x="3793800" y="1284067"/>
            <a:ext cx="4007600" cy="1099200"/>
          </a:xfrm>
          <a:prstGeom prst="rect">
            <a:avLst/>
          </a:prstGeom>
          <a:noFill/>
          <a:ln>
            <a:noFill/>
          </a:ln>
        </p:spPr>
        <p:txBody>
          <a:bodyPr spcFirstLastPara="1" wrap="square" lIns="121900" tIns="121900" rIns="121900" bIns="121900" anchor="ctr" anchorCtr="0">
            <a:noAutofit/>
          </a:bodyPr>
          <a:lstStyle/>
          <a:p>
            <a:pPr algn="ctr"/>
            <a:r>
              <a:rPr lang="en" sz="1467">
                <a:solidFill>
                  <a:srgbClr val="D9D9D9"/>
                </a:solidFill>
                <a:latin typeface="Helvetica Neue Light"/>
                <a:ea typeface="Helvetica Neue Light"/>
                <a:cs typeface="Helvetica Neue Light"/>
                <a:sym typeface="Helvetica Neue Light"/>
              </a:rPr>
              <a:t> K E Y   T A K E A W A Y   # 4</a:t>
            </a:r>
            <a:endParaRPr sz="1467">
              <a:solidFill>
                <a:srgbClr val="D9D9D9"/>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Shape 294" descr="pasted-image.pdf"/>
          <p:cNvPicPr preferRelativeResize="0"/>
          <p:nvPr/>
        </p:nvPicPr>
        <p:blipFill rotWithShape="1">
          <a:blip r:embed="rId3">
            <a:alphaModFix/>
          </a:blip>
          <a:srcRect/>
          <a:stretch/>
        </p:blipFill>
        <p:spPr>
          <a:xfrm>
            <a:off x="1583081" y="1265799"/>
            <a:ext cx="6757167" cy="3724159"/>
          </a:xfrm>
          <a:prstGeom prst="rect">
            <a:avLst/>
          </a:prstGeom>
          <a:noFill/>
          <a:ln>
            <a:noFill/>
          </a:ln>
        </p:spPr>
      </p:pic>
      <p:sp>
        <p:nvSpPr>
          <p:cNvPr id="295" name="Shape 295"/>
          <p:cNvSpPr txBox="1">
            <a:spLocks noGrp="1"/>
          </p:cNvSpPr>
          <p:nvPr>
            <p:ph type="title"/>
          </p:nvPr>
        </p:nvSpPr>
        <p:spPr>
          <a:xfrm>
            <a:off x="415600" y="593367"/>
            <a:ext cx="11360800" cy="763600"/>
          </a:xfrm>
          <a:prstGeom prst="rect">
            <a:avLst/>
          </a:prstGeom>
          <a:noFill/>
          <a:ln>
            <a:noFill/>
          </a:ln>
        </p:spPr>
        <p:txBody>
          <a:bodyPr spcFirstLastPara="1" vert="horz" wrap="square" lIns="121867" tIns="121867" rIns="121867" bIns="121867" rtlCol="0" anchor="ctr" anchorCtr="0">
            <a:noAutofit/>
          </a:bodyPr>
          <a:lstStyle/>
          <a:p>
            <a:pPr>
              <a:lnSpc>
                <a:spcPct val="100000"/>
              </a:lnSpc>
              <a:spcBef>
                <a:spcPts val="0"/>
              </a:spcBef>
              <a:buClr>
                <a:srgbClr val="FFFFFF"/>
              </a:buClr>
              <a:buSzPts val="2300"/>
            </a:pPr>
            <a:r>
              <a:rPr lang="en" sz="3067">
                <a:solidFill>
                  <a:srgbClr val="FFFFFF"/>
                </a:solidFill>
                <a:latin typeface="Arial"/>
                <a:ea typeface="Arial"/>
                <a:cs typeface="Arial"/>
                <a:sym typeface="Arial"/>
              </a:rPr>
              <a:t>SHORT LIFE-CYCLE: PEAK AFFECTED BY DELAY</a:t>
            </a:r>
            <a:endParaRPr/>
          </a:p>
        </p:txBody>
      </p:sp>
      <p:sp>
        <p:nvSpPr>
          <p:cNvPr id="296" name="Shape 296"/>
          <p:cNvSpPr txBox="1"/>
          <p:nvPr/>
        </p:nvSpPr>
        <p:spPr>
          <a:xfrm rot="-5400000">
            <a:off x="275633" y="2945435"/>
            <a:ext cx="2424800" cy="4604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1600" b="1">
                <a:solidFill>
                  <a:srgbClr val="535353"/>
                </a:solidFill>
                <a:latin typeface="Open Sans"/>
                <a:ea typeface="Open Sans"/>
                <a:cs typeface="Open Sans"/>
                <a:sym typeface="Open Sans"/>
              </a:rPr>
              <a:t>$ BENEFITS / WEEK</a:t>
            </a:r>
            <a:endParaRPr sz="1600"/>
          </a:p>
        </p:txBody>
      </p:sp>
      <p:sp>
        <p:nvSpPr>
          <p:cNvPr id="297" name="Shape 297"/>
          <p:cNvSpPr txBox="1"/>
          <p:nvPr/>
        </p:nvSpPr>
        <p:spPr>
          <a:xfrm>
            <a:off x="1863027" y="5082144"/>
            <a:ext cx="15336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a:solidFill>
                  <a:srgbClr val="535353"/>
                </a:solidFill>
                <a:latin typeface="Open Sans Light"/>
                <a:ea typeface="Open Sans Light"/>
                <a:cs typeface="Open Sans Light"/>
                <a:sym typeface="Open Sans Light"/>
              </a:rPr>
              <a:t>LATE ENTRY</a:t>
            </a:r>
            <a:endParaRPr sz="2400"/>
          </a:p>
        </p:txBody>
      </p:sp>
      <p:cxnSp>
        <p:nvCxnSpPr>
          <p:cNvPr id="298" name="Shape 298"/>
          <p:cNvCxnSpPr/>
          <p:nvPr/>
        </p:nvCxnSpPr>
        <p:spPr>
          <a:xfrm flipH="1">
            <a:off x="1927567" y="5003833"/>
            <a:ext cx="1597200" cy="6400"/>
          </a:xfrm>
          <a:prstGeom prst="straightConnector1">
            <a:avLst/>
          </a:prstGeom>
          <a:noFill/>
          <a:ln w="12700" cap="flat" cmpd="sng">
            <a:solidFill>
              <a:srgbClr val="535353"/>
            </a:solidFill>
            <a:prstDash val="solid"/>
            <a:miter lim="400000"/>
            <a:headEnd type="triangle" w="med" len="med"/>
            <a:tailEnd type="triangle" w="med" len="med"/>
          </a:ln>
        </p:spPr>
      </p:cxnSp>
      <p:sp>
        <p:nvSpPr>
          <p:cNvPr id="299" name="Shape 299"/>
          <p:cNvSpPr txBox="1"/>
          <p:nvPr/>
        </p:nvSpPr>
        <p:spPr>
          <a:xfrm>
            <a:off x="5181628" y="4995783"/>
            <a:ext cx="7716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b="1">
                <a:solidFill>
                  <a:srgbClr val="535353"/>
                </a:solidFill>
                <a:latin typeface="Open Sans"/>
                <a:ea typeface="Open Sans"/>
                <a:cs typeface="Open Sans"/>
                <a:sym typeface="Open Sans"/>
              </a:rPr>
              <a:t>TIME</a:t>
            </a:r>
            <a:endParaRPr sz="2400"/>
          </a:p>
        </p:txBody>
      </p:sp>
      <p:sp>
        <p:nvSpPr>
          <p:cNvPr id="300" name="Shape 300"/>
          <p:cNvSpPr txBox="1"/>
          <p:nvPr/>
        </p:nvSpPr>
        <p:spPr>
          <a:xfrm>
            <a:off x="3621729" y="3149167"/>
            <a:ext cx="10196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b="1">
                <a:solidFill>
                  <a:srgbClr val="535353"/>
                </a:solidFill>
                <a:latin typeface="Open Sans"/>
                <a:ea typeface="Open Sans"/>
                <a:cs typeface="Open Sans"/>
                <a:sym typeface="Open Sans"/>
              </a:rPr>
              <a:t>DELAY COST</a:t>
            </a:r>
            <a:endParaRPr sz="2400" b="1"/>
          </a:p>
        </p:txBody>
      </p:sp>
      <p:sp>
        <p:nvSpPr>
          <p:cNvPr id="301" name="Shape 301"/>
          <p:cNvSpPr txBox="1"/>
          <p:nvPr/>
        </p:nvSpPr>
        <p:spPr>
          <a:xfrm>
            <a:off x="771019" y="345264"/>
            <a:ext cx="11160400" cy="421600"/>
          </a:xfrm>
          <a:prstGeom prst="rect">
            <a:avLst/>
          </a:prstGeom>
          <a:noFill/>
          <a:ln>
            <a:noFill/>
          </a:ln>
        </p:spPr>
        <p:txBody>
          <a:bodyPr spcFirstLastPara="1" wrap="square" lIns="60933" tIns="60933" rIns="60933" bIns="60933" anchor="t" anchorCtr="0">
            <a:noAutofit/>
          </a:bodyPr>
          <a:lstStyle/>
          <a:p>
            <a:pPr>
              <a:lnSpc>
                <a:spcPct val="80000"/>
              </a:lnSpc>
              <a:buClr>
                <a:srgbClr val="1A4059"/>
              </a:buClr>
              <a:buSzPts val="2200"/>
            </a:pPr>
            <a:r>
              <a:rPr lang="en" sz="2933" b="1">
                <a:solidFill>
                  <a:srgbClr val="434343"/>
                </a:solidFill>
                <a:latin typeface="Helvetica Neue"/>
                <a:ea typeface="Helvetica Neue"/>
                <a:cs typeface="Helvetica Neue"/>
                <a:sym typeface="Helvetica Neue"/>
              </a:rPr>
              <a:t>1:</a:t>
            </a:r>
            <a:r>
              <a:rPr lang="en" sz="2933">
                <a:solidFill>
                  <a:srgbClr val="434343"/>
                </a:solidFill>
                <a:latin typeface="Helvetica Neue Light"/>
                <a:ea typeface="Helvetica Neue Light"/>
                <a:cs typeface="Helvetica Neue Light"/>
                <a:sym typeface="Helvetica Neue Light"/>
              </a:rPr>
              <a:t> Short benefits horizon, and reduced peak due to late delivery</a:t>
            </a:r>
            <a:endParaRPr sz="2933">
              <a:solidFill>
                <a:srgbClr val="434343"/>
              </a:solidFill>
              <a:latin typeface="Helvetica Neue Light"/>
              <a:ea typeface="Helvetica Neue Light"/>
              <a:cs typeface="Helvetica Neue Light"/>
              <a:sym typeface="Helvetica Neue Light"/>
            </a:endParaRPr>
          </a:p>
        </p:txBody>
      </p:sp>
      <p:sp>
        <p:nvSpPr>
          <p:cNvPr id="302" name="Shape 302"/>
          <p:cNvSpPr txBox="1"/>
          <p:nvPr/>
        </p:nvSpPr>
        <p:spPr>
          <a:xfrm>
            <a:off x="8094492" y="1973184"/>
            <a:ext cx="1483605" cy="5488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dirty="0">
                <a:solidFill>
                  <a:srgbClr val="535353"/>
                </a:solidFill>
                <a:latin typeface="Open Sans Light"/>
                <a:ea typeface="Open Sans Light"/>
                <a:cs typeface="Open Sans Light"/>
                <a:sym typeface="Open Sans Light"/>
              </a:rPr>
              <a:t>REDUCED</a:t>
            </a:r>
            <a:br>
              <a:rPr lang="en" sz="2000" dirty="0">
                <a:solidFill>
                  <a:srgbClr val="535353"/>
                </a:solidFill>
                <a:latin typeface="Open Sans Light"/>
                <a:ea typeface="Open Sans Light"/>
                <a:cs typeface="Open Sans Light"/>
                <a:sym typeface="Open Sans Light"/>
              </a:rPr>
            </a:br>
            <a:r>
              <a:rPr lang="en" sz="2000" dirty="0">
                <a:solidFill>
                  <a:srgbClr val="535353"/>
                </a:solidFill>
                <a:latin typeface="Open Sans Light"/>
                <a:ea typeface="Open Sans Light"/>
                <a:cs typeface="Open Sans Light"/>
                <a:sym typeface="Open Sans Light"/>
              </a:rPr>
              <a:t>PEAK</a:t>
            </a:r>
            <a:endParaRPr sz="2400" dirty="0"/>
          </a:p>
        </p:txBody>
      </p:sp>
      <p:cxnSp>
        <p:nvCxnSpPr>
          <p:cNvPr id="303" name="Shape 303"/>
          <p:cNvCxnSpPr/>
          <p:nvPr/>
        </p:nvCxnSpPr>
        <p:spPr>
          <a:xfrm>
            <a:off x="7874445" y="1724248"/>
            <a:ext cx="0" cy="959200"/>
          </a:xfrm>
          <a:prstGeom prst="straightConnector1">
            <a:avLst/>
          </a:prstGeom>
          <a:noFill/>
          <a:ln w="12700" cap="flat" cmpd="sng">
            <a:solidFill>
              <a:srgbClr val="535353"/>
            </a:solidFill>
            <a:prstDash val="solid"/>
            <a:miter lim="400000"/>
            <a:headEnd type="triangl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Shape 308" descr="pasted-image.pdf"/>
          <p:cNvPicPr preferRelativeResize="0"/>
          <p:nvPr/>
        </p:nvPicPr>
        <p:blipFill rotWithShape="1">
          <a:blip r:embed="rId3">
            <a:alphaModFix/>
          </a:blip>
          <a:srcRect/>
          <a:stretch/>
        </p:blipFill>
        <p:spPr>
          <a:xfrm>
            <a:off x="1599692" y="1265622"/>
            <a:ext cx="6744465" cy="3717157"/>
          </a:xfrm>
          <a:prstGeom prst="rect">
            <a:avLst/>
          </a:prstGeom>
          <a:noFill/>
          <a:ln>
            <a:noFill/>
          </a:ln>
        </p:spPr>
      </p:pic>
      <p:sp>
        <p:nvSpPr>
          <p:cNvPr id="309" name="Shape 309"/>
          <p:cNvSpPr txBox="1">
            <a:spLocks noGrp="1"/>
          </p:cNvSpPr>
          <p:nvPr>
            <p:ph type="title"/>
          </p:nvPr>
        </p:nvSpPr>
        <p:spPr>
          <a:xfrm>
            <a:off x="415597" y="301999"/>
            <a:ext cx="11360800" cy="634800"/>
          </a:xfrm>
          <a:prstGeom prst="rect">
            <a:avLst/>
          </a:prstGeom>
          <a:noFill/>
          <a:ln>
            <a:noFill/>
          </a:ln>
        </p:spPr>
        <p:txBody>
          <a:bodyPr spcFirstLastPara="1" vert="horz" wrap="square" lIns="121867" tIns="121867" rIns="121867" bIns="121867" rtlCol="0" anchor="ctr" anchorCtr="0">
            <a:noAutofit/>
          </a:bodyPr>
          <a:lstStyle/>
          <a:p>
            <a:pPr>
              <a:buSzPts val="2400"/>
            </a:pPr>
            <a:r>
              <a:rPr lang="en" sz="3200"/>
              <a:t>LONG LIFE-CYCLE: PEAK AFFECTED BY DELAY</a:t>
            </a:r>
            <a:endParaRPr/>
          </a:p>
        </p:txBody>
      </p:sp>
      <p:sp>
        <p:nvSpPr>
          <p:cNvPr id="310" name="Shape 310"/>
          <p:cNvSpPr txBox="1"/>
          <p:nvPr/>
        </p:nvSpPr>
        <p:spPr>
          <a:xfrm>
            <a:off x="2269427" y="5082144"/>
            <a:ext cx="15336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dirty="0">
                <a:solidFill>
                  <a:srgbClr val="535353"/>
                </a:solidFill>
                <a:latin typeface="Open Sans Light"/>
                <a:ea typeface="Open Sans Light"/>
                <a:cs typeface="Open Sans Light"/>
                <a:sym typeface="Open Sans Light"/>
              </a:rPr>
              <a:t>LATE </a:t>
            </a:r>
            <a:r>
              <a:rPr lang="en" dirty="0">
                <a:solidFill>
                  <a:srgbClr val="535353"/>
                </a:solidFill>
                <a:latin typeface="Open Sans Light"/>
                <a:ea typeface="Open Sans Light"/>
                <a:cs typeface="Open Sans Light"/>
                <a:sym typeface="Open Sans Light"/>
              </a:rPr>
              <a:t>ENTRY</a:t>
            </a:r>
            <a:endParaRPr sz="2400" dirty="0"/>
          </a:p>
        </p:txBody>
      </p:sp>
      <p:cxnSp>
        <p:nvCxnSpPr>
          <p:cNvPr id="311" name="Shape 311"/>
          <p:cNvCxnSpPr/>
          <p:nvPr/>
        </p:nvCxnSpPr>
        <p:spPr>
          <a:xfrm rot="10800000">
            <a:off x="1927508" y="5010191"/>
            <a:ext cx="2219200" cy="0"/>
          </a:xfrm>
          <a:prstGeom prst="straightConnector1">
            <a:avLst/>
          </a:prstGeom>
          <a:noFill/>
          <a:ln w="12700" cap="flat" cmpd="sng">
            <a:solidFill>
              <a:srgbClr val="535353"/>
            </a:solidFill>
            <a:prstDash val="solid"/>
            <a:miter lim="400000"/>
            <a:headEnd type="triangle" w="med" len="med"/>
            <a:tailEnd type="triangle" w="med" len="med"/>
          </a:ln>
        </p:spPr>
      </p:cxnSp>
      <p:sp>
        <p:nvSpPr>
          <p:cNvPr id="312" name="Shape 312"/>
          <p:cNvSpPr txBox="1"/>
          <p:nvPr/>
        </p:nvSpPr>
        <p:spPr>
          <a:xfrm>
            <a:off x="3146236" y="2979033"/>
            <a:ext cx="12160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b="1">
                <a:solidFill>
                  <a:srgbClr val="535353"/>
                </a:solidFill>
                <a:latin typeface="Open Sans"/>
                <a:ea typeface="Open Sans"/>
                <a:cs typeface="Open Sans"/>
                <a:sym typeface="Open Sans"/>
              </a:rPr>
              <a:t>DELAY COST</a:t>
            </a:r>
            <a:endParaRPr sz="2400" b="1"/>
          </a:p>
        </p:txBody>
      </p:sp>
      <p:sp>
        <p:nvSpPr>
          <p:cNvPr id="313" name="Shape 313"/>
          <p:cNvSpPr txBox="1"/>
          <p:nvPr/>
        </p:nvSpPr>
        <p:spPr>
          <a:xfrm>
            <a:off x="699300" y="276600"/>
            <a:ext cx="11318400" cy="685600"/>
          </a:xfrm>
          <a:prstGeom prst="rect">
            <a:avLst/>
          </a:prstGeom>
          <a:noFill/>
          <a:ln>
            <a:noFill/>
          </a:ln>
        </p:spPr>
        <p:txBody>
          <a:bodyPr spcFirstLastPara="1" wrap="square" lIns="60933" tIns="60933" rIns="60933" bIns="60933" anchor="t" anchorCtr="0">
            <a:noAutofit/>
          </a:bodyPr>
          <a:lstStyle/>
          <a:p>
            <a:pPr>
              <a:lnSpc>
                <a:spcPct val="80000"/>
              </a:lnSpc>
              <a:buClr>
                <a:srgbClr val="1A4059"/>
              </a:buClr>
              <a:buSzPts val="2200"/>
            </a:pPr>
            <a:r>
              <a:rPr lang="en" sz="2933" b="1">
                <a:solidFill>
                  <a:srgbClr val="434343"/>
                </a:solidFill>
                <a:latin typeface="Helvetica Neue"/>
                <a:ea typeface="Helvetica Neue"/>
                <a:cs typeface="Helvetica Neue"/>
                <a:sym typeface="Helvetica Neue"/>
              </a:rPr>
              <a:t>2:</a:t>
            </a:r>
            <a:r>
              <a:rPr lang="en" sz="2933">
                <a:solidFill>
                  <a:srgbClr val="434343"/>
                </a:solidFill>
                <a:latin typeface="Helvetica Neue Light"/>
                <a:ea typeface="Helvetica Neue Light"/>
                <a:cs typeface="Helvetica Neue Light"/>
                <a:sym typeface="Helvetica Neue Light"/>
              </a:rPr>
              <a:t> Ideas with very long life, with reduced peak due to later delivery</a:t>
            </a:r>
            <a:endParaRPr sz="2933">
              <a:solidFill>
                <a:srgbClr val="434343"/>
              </a:solidFill>
              <a:latin typeface="Helvetica Neue Light"/>
              <a:ea typeface="Helvetica Neue Light"/>
              <a:cs typeface="Helvetica Neue Light"/>
              <a:sym typeface="Helvetica Neue Light"/>
            </a:endParaRPr>
          </a:p>
        </p:txBody>
      </p:sp>
      <p:sp>
        <p:nvSpPr>
          <p:cNvPr id="314" name="Shape 314"/>
          <p:cNvSpPr txBox="1"/>
          <p:nvPr/>
        </p:nvSpPr>
        <p:spPr>
          <a:xfrm>
            <a:off x="8582174" y="1993505"/>
            <a:ext cx="1660949" cy="5488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dirty="0">
                <a:solidFill>
                  <a:srgbClr val="535353"/>
                </a:solidFill>
                <a:latin typeface="Open Sans Light"/>
                <a:ea typeface="Open Sans Light"/>
                <a:cs typeface="Open Sans Light"/>
                <a:sym typeface="Open Sans Light"/>
              </a:rPr>
              <a:t>REDUCED</a:t>
            </a:r>
            <a:br>
              <a:rPr lang="en" sz="2000" dirty="0">
                <a:solidFill>
                  <a:srgbClr val="535353"/>
                </a:solidFill>
                <a:latin typeface="Open Sans Light"/>
                <a:ea typeface="Open Sans Light"/>
                <a:cs typeface="Open Sans Light"/>
                <a:sym typeface="Open Sans Light"/>
              </a:rPr>
            </a:br>
            <a:r>
              <a:rPr lang="en" sz="2000" dirty="0">
                <a:solidFill>
                  <a:srgbClr val="535353"/>
                </a:solidFill>
                <a:latin typeface="Open Sans Light"/>
                <a:ea typeface="Open Sans Light"/>
                <a:cs typeface="Open Sans Light"/>
                <a:sym typeface="Open Sans Light"/>
              </a:rPr>
              <a:t>PEAK</a:t>
            </a:r>
            <a:endParaRPr sz="2400" dirty="0"/>
          </a:p>
        </p:txBody>
      </p:sp>
      <p:cxnSp>
        <p:nvCxnSpPr>
          <p:cNvPr id="315" name="Shape 315"/>
          <p:cNvCxnSpPr/>
          <p:nvPr/>
        </p:nvCxnSpPr>
        <p:spPr>
          <a:xfrm>
            <a:off x="8362124" y="1954413"/>
            <a:ext cx="0" cy="597200"/>
          </a:xfrm>
          <a:prstGeom prst="straightConnector1">
            <a:avLst/>
          </a:prstGeom>
          <a:noFill/>
          <a:ln w="12700" cap="flat" cmpd="sng">
            <a:solidFill>
              <a:srgbClr val="535353"/>
            </a:solidFill>
            <a:prstDash val="solid"/>
            <a:miter lim="400000"/>
            <a:headEnd type="triangle" w="med" len="med"/>
            <a:tailEnd type="triangle" w="med" len="med"/>
          </a:ln>
        </p:spPr>
      </p:cxnSp>
      <p:sp>
        <p:nvSpPr>
          <p:cNvPr id="316" name="Shape 316"/>
          <p:cNvSpPr txBox="1"/>
          <p:nvPr/>
        </p:nvSpPr>
        <p:spPr>
          <a:xfrm rot="-5400000">
            <a:off x="275633" y="2945435"/>
            <a:ext cx="2424800" cy="4604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1600" b="1">
                <a:solidFill>
                  <a:srgbClr val="535353"/>
                </a:solidFill>
                <a:latin typeface="Open Sans"/>
                <a:ea typeface="Open Sans"/>
                <a:cs typeface="Open Sans"/>
                <a:sym typeface="Open Sans"/>
              </a:rPr>
              <a:t>$ BENEFITS / WEEK</a:t>
            </a:r>
            <a:endParaRPr sz="1600"/>
          </a:p>
        </p:txBody>
      </p:sp>
      <p:sp>
        <p:nvSpPr>
          <p:cNvPr id="317" name="Shape 317"/>
          <p:cNvSpPr txBox="1"/>
          <p:nvPr/>
        </p:nvSpPr>
        <p:spPr>
          <a:xfrm>
            <a:off x="5181628" y="4995783"/>
            <a:ext cx="7716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b="1">
                <a:solidFill>
                  <a:srgbClr val="535353"/>
                </a:solidFill>
                <a:latin typeface="Open Sans"/>
                <a:ea typeface="Open Sans"/>
                <a:cs typeface="Open Sans"/>
                <a:sym typeface="Open Sans"/>
              </a:rPr>
              <a:t>TIME</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Shape 322" descr="pasted-image.pdf"/>
          <p:cNvPicPr preferRelativeResize="0"/>
          <p:nvPr/>
        </p:nvPicPr>
        <p:blipFill rotWithShape="1">
          <a:blip r:embed="rId3">
            <a:alphaModFix/>
          </a:blip>
          <a:srcRect/>
          <a:stretch/>
        </p:blipFill>
        <p:spPr>
          <a:xfrm>
            <a:off x="1600935" y="1266136"/>
            <a:ext cx="6742597" cy="3716129"/>
          </a:xfrm>
          <a:prstGeom prst="rect">
            <a:avLst/>
          </a:prstGeom>
          <a:noFill/>
          <a:ln>
            <a:noFill/>
          </a:ln>
        </p:spPr>
      </p:pic>
      <p:sp>
        <p:nvSpPr>
          <p:cNvPr id="323" name="Shape 323"/>
          <p:cNvSpPr txBox="1">
            <a:spLocks noGrp="1"/>
          </p:cNvSpPr>
          <p:nvPr>
            <p:ph type="title"/>
          </p:nvPr>
        </p:nvSpPr>
        <p:spPr>
          <a:xfrm>
            <a:off x="415597" y="301999"/>
            <a:ext cx="11360800" cy="634800"/>
          </a:xfrm>
          <a:prstGeom prst="rect">
            <a:avLst/>
          </a:prstGeom>
          <a:noFill/>
          <a:ln>
            <a:noFill/>
          </a:ln>
        </p:spPr>
        <p:txBody>
          <a:bodyPr spcFirstLastPara="1" vert="horz" wrap="square" lIns="121867" tIns="121867" rIns="121867" bIns="121867" rtlCol="0" anchor="ctr" anchorCtr="0">
            <a:noAutofit/>
          </a:bodyPr>
          <a:lstStyle/>
          <a:p>
            <a:r>
              <a:rPr lang="en"/>
              <a:t>IMPACTED BY EXTERNAL DEADLINE</a:t>
            </a:r>
            <a:endParaRPr/>
          </a:p>
        </p:txBody>
      </p:sp>
      <p:sp>
        <p:nvSpPr>
          <p:cNvPr id="324" name="Shape 324"/>
          <p:cNvSpPr txBox="1"/>
          <p:nvPr/>
        </p:nvSpPr>
        <p:spPr>
          <a:xfrm>
            <a:off x="2042533" y="5529200"/>
            <a:ext cx="46340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dirty="0">
                <a:solidFill>
                  <a:srgbClr val="535353"/>
                </a:solidFill>
                <a:latin typeface="Open Sans Light"/>
                <a:ea typeface="Open Sans Light"/>
                <a:cs typeface="Open Sans Light"/>
                <a:sym typeface="Open Sans Light"/>
              </a:rPr>
              <a:t>BEYOND LAST RESPONSIBLE MOMENT</a:t>
            </a:r>
            <a:endParaRPr sz="2000" dirty="0"/>
          </a:p>
        </p:txBody>
      </p:sp>
      <p:cxnSp>
        <p:nvCxnSpPr>
          <p:cNvPr id="325" name="Shape 325"/>
          <p:cNvCxnSpPr/>
          <p:nvPr/>
        </p:nvCxnSpPr>
        <p:spPr>
          <a:xfrm rot="10800000">
            <a:off x="1974871" y="5568913"/>
            <a:ext cx="0" cy="300000"/>
          </a:xfrm>
          <a:prstGeom prst="straightConnector1">
            <a:avLst/>
          </a:prstGeom>
          <a:noFill/>
          <a:ln w="12700" cap="flat" cmpd="sng">
            <a:solidFill>
              <a:srgbClr val="535353"/>
            </a:solidFill>
            <a:prstDash val="solid"/>
            <a:miter lim="400000"/>
            <a:headEnd type="none" w="sm" len="sm"/>
            <a:tailEnd type="triangle" w="med" len="med"/>
          </a:ln>
        </p:spPr>
      </p:cxnSp>
      <p:sp>
        <p:nvSpPr>
          <p:cNvPr id="326" name="Shape 326"/>
          <p:cNvSpPr txBox="1"/>
          <p:nvPr/>
        </p:nvSpPr>
        <p:spPr>
          <a:xfrm>
            <a:off x="3173708" y="3050024"/>
            <a:ext cx="16416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b="1">
                <a:solidFill>
                  <a:srgbClr val="535353"/>
                </a:solidFill>
                <a:latin typeface="Open Sans"/>
                <a:ea typeface="Open Sans"/>
                <a:cs typeface="Open Sans"/>
                <a:sym typeface="Open Sans"/>
              </a:rPr>
              <a:t>DELAY COST</a:t>
            </a:r>
            <a:endParaRPr sz="2400" b="1"/>
          </a:p>
        </p:txBody>
      </p:sp>
      <p:sp>
        <p:nvSpPr>
          <p:cNvPr id="327" name="Shape 327"/>
          <p:cNvSpPr txBox="1"/>
          <p:nvPr/>
        </p:nvSpPr>
        <p:spPr>
          <a:xfrm>
            <a:off x="818852" y="301997"/>
            <a:ext cx="11160400" cy="421600"/>
          </a:xfrm>
          <a:prstGeom prst="rect">
            <a:avLst/>
          </a:prstGeom>
          <a:noFill/>
          <a:ln>
            <a:noFill/>
          </a:ln>
        </p:spPr>
        <p:txBody>
          <a:bodyPr spcFirstLastPara="1" wrap="square" lIns="60933" tIns="60933" rIns="60933" bIns="60933" anchor="t" anchorCtr="0">
            <a:noAutofit/>
          </a:bodyPr>
          <a:lstStyle/>
          <a:p>
            <a:pPr>
              <a:lnSpc>
                <a:spcPct val="80000"/>
              </a:lnSpc>
              <a:buClr>
                <a:srgbClr val="1A4059"/>
              </a:buClr>
              <a:buSzPts val="2200"/>
            </a:pPr>
            <a:r>
              <a:rPr lang="en" sz="2933" b="1">
                <a:solidFill>
                  <a:srgbClr val="434343"/>
                </a:solidFill>
                <a:latin typeface="Helvetica Neue"/>
                <a:ea typeface="Helvetica Neue"/>
                <a:cs typeface="Helvetica Neue"/>
                <a:sym typeface="Helvetica Neue"/>
              </a:rPr>
              <a:t>3:</a:t>
            </a:r>
            <a:r>
              <a:rPr lang="en" sz="2933">
                <a:solidFill>
                  <a:srgbClr val="434343"/>
                </a:solidFill>
                <a:latin typeface="Helvetica Neue Light"/>
                <a:ea typeface="Helvetica Neue Light"/>
                <a:cs typeface="Helvetica Neue Light"/>
                <a:sym typeface="Helvetica Neue Light"/>
              </a:rPr>
              <a:t> Ideas with a “long life,” with a peak unaffected by delay</a:t>
            </a:r>
            <a:endParaRPr sz="2933">
              <a:solidFill>
                <a:srgbClr val="434343"/>
              </a:solidFill>
              <a:latin typeface="Helvetica Neue Light"/>
              <a:ea typeface="Helvetica Neue Light"/>
              <a:cs typeface="Helvetica Neue Light"/>
              <a:sym typeface="Helvetica Neue Light"/>
            </a:endParaRPr>
          </a:p>
        </p:txBody>
      </p:sp>
      <p:sp>
        <p:nvSpPr>
          <p:cNvPr id="328" name="Shape 328"/>
          <p:cNvSpPr txBox="1"/>
          <p:nvPr/>
        </p:nvSpPr>
        <p:spPr>
          <a:xfrm rot="-5400000">
            <a:off x="275633" y="2945435"/>
            <a:ext cx="2424800" cy="4604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1600" b="1">
                <a:solidFill>
                  <a:srgbClr val="535353"/>
                </a:solidFill>
                <a:latin typeface="Open Sans"/>
                <a:ea typeface="Open Sans"/>
                <a:cs typeface="Open Sans"/>
                <a:sym typeface="Open Sans"/>
              </a:rPr>
              <a:t>$ BENEFITS / WEEK</a:t>
            </a:r>
            <a:endParaRPr sz="1600"/>
          </a:p>
        </p:txBody>
      </p:sp>
      <p:sp>
        <p:nvSpPr>
          <p:cNvPr id="329" name="Shape 329"/>
          <p:cNvSpPr txBox="1"/>
          <p:nvPr/>
        </p:nvSpPr>
        <p:spPr>
          <a:xfrm>
            <a:off x="6400828" y="4995783"/>
            <a:ext cx="7716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sz="2000" b="1">
                <a:solidFill>
                  <a:srgbClr val="535353"/>
                </a:solidFill>
                <a:latin typeface="Open Sans"/>
                <a:ea typeface="Open Sans"/>
                <a:cs typeface="Open Sans"/>
                <a:sym typeface="Open Sans"/>
              </a:rPr>
              <a:t>TIME</a:t>
            </a:r>
            <a:endParaRPr sz="2400"/>
          </a:p>
        </p:txBody>
      </p:sp>
      <p:sp>
        <p:nvSpPr>
          <p:cNvPr id="330" name="Shape 330"/>
          <p:cNvSpPr txBox="1"/>
          <p:nvPr/>
        </p:nvSpPr>
        <p:spPr>
          <a:xfrm>
            <a:off x="2066227" y="5082144"/>
            <a:ext cx="1533600" cy="345600"/>
          </a:xfrm>
          <a:prstGeom prst="rect">
            <a:avLst/>
          </a:prstGeom>
          <a:noFill/>
          <a:ln>
            <a:noFill/>
          </a:ln>
        </p:spPr>
        <p:txBody>
          <a:bodyPr spcFirstLastPara="1" wrap="square" lIns="60933" tIns="60933" rIns="60933" bIns="60933" anchor="t" anchorCtr="0">
            <a:noAutofit/>
          </a:bodyPr>
          <a:lstStyle/>
          <a:p>
            <a:pPr>
              <a:lnSpc>
                <a:spcPct val="80000"/>
              </a:lnSpc>
              <a:buClr>
                <a:srgbClr val="535353"/>
              </a:buClr>
              <a:buSzPts val="1500"/>
            </a:pPr>
            <a:r>
              <a:rPr lang="en" dirty="0">
                <a:solidFill>
                  <a:srgbClr val="535353"/>
                </a:solidFill>
                <a:latin typeface="Open Sans Light"/>
                <a:ea typeface="Open Sans Light"/>
                <a:cs typeface="Open Sans Light"/>
                <a:sym typeface="Open Sans Light"/>
              </a:rPr>
              <a:t>LATE ENTRY</a:t>
            </a:r>
            <a:endParaRPr sz="2000" dirty="0"/>
          </a:p>
        </p:txBody>
      </p:sp>
      <p:cxnSp>
        <p:nvCxnSpPr>
          <p:cNvPr id="331" name="Shape 331"/>
          <p:cNvCxnSpPr/>
          <p:nvPr/>
        </p:nvCxnSpPr>
        <p:spPr>
          <a:xfrm flipH="1">
            <a:off x="2001841" y="4990341"/>
            <a:ext cx="1801200" cy="5600"/>
          </a:xfrm>
          <a:prstGeom prst="straightConnector1">
            <a:avLst/>
          </a:prstGeom>
          <a:noFill/>
          <a:ln w="12700" cap="flat" cmpd="sng">
            <a:solidFill>
              <a:srgbClr val="535353"/>
            </a:solidFill>
            <a:prstDash val="solid"/>
            <a:miter lim="400000"/>
            <a:headEnd type="triangl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p:nvPr/>
        </p:nvSpPr>
        <p:spPr>
          <a:xfrm>
            <a:off x="-38900" y="-48633"/>
            <a:ext cx="12230800" cy="69552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337" name="Shape 337"/>
          <p:cNvSpPr txBox="1"/>
          <p:nvPr/>
        </p:nvSpPr>
        <p:spPr>
          <a:xfrm>
            <a:off x="1216004" y="2383267"/>
            <a:ext cx="9377200" cy="23652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4000">
                <a:solidFill>
                  <a:srgbClr val="FFFFFF"/>
                </a:solidFill>
                <a:latin typeface="Georgia"/>
                <a:ea typeface="Georgia"/>
                <a:cs typeface="Georgia"/>
                <a:sym typeface="Georgia"/>
              </a:rPr>
              <a:t>If Items Have Similar Cost of Delay</a:t>
            </a:r>
            <a:br>
              <a:rPr lang="en" sz="4000">
                <a:solidFill>
                  <a:srgbClr val="FFFFFF"/>
                </a:solidFill>
                <a:latin typeface="Georgia"/>
                <a:ea typeface="Georgia"/>
                <a:cs typeface="Georgia"/>
                <a:sym typeface="Georgia"/>
              </a:rPr>
            </a:br>
            <a:r>
              <a:rPr lang="en" sz="4000">
                <a:solidFill>
                  <a:srgbClr val="FFFFFF"/>
                </a:solidFill>
                <a:latin typeface="Georgia"/>
                <a:ea typeface="Georgia"/>
                <a:cs typeface="Georgia"/>
                <a:sym typeface="Georgia"/>
              </a:rPr>
              <a:t>Use Urgency and Strategic Alignment </a:t>
            </a:r>
            <a:br>
              <a:rPr lang="en" sz="4000">
                <a:solidFill>
                  <a:srgbClr val="FFFFFF"/>
                </a:solidFill>
                <a:latin typeface="Georgia"/>
                <a:ea typeface="Georgia"/>
                <a:cs typeface="Georgia"/>
                <a:sym typeface="Georgia"/>
              </a:rPr>
            </a:br>
            <a:r>
              <a:rPr lang="en" sz="4000">
                <a:solidFill>
                  <a:srgbClr val="FFFFFF"/>
                </a:solidFill>
                <a:latin typeface="Georgia"/>
                <a:ea typeface="Georgia"/>
                <a:cs typeface="Georgia"/>
                <a:sym typeface="Georgia"/>
              </a:rPr>
              <a:t>as Tiebreakers</a:t>
            </a:r>
            <a:endParaRPr sz="4000">
              <a:solidFill>
                <a:srgbClr val="FFFFFF"/>
              </a:solidFill>
              <a:latin typeface="Georgia"/>
              <a:ea typeface="Georgia"/>
              <a:cs typeface="Georgia"/>
              <a:sym typeface="Georgia"/>
            </a:endParaRPr>
          </a:p>
          <a:p>
            <a:pPr algn="ctr">
              <a:lnSpc>
                <a:spcPct val="115000"/>
              </a:lnSpc>
            </a:pPr>
            <a:endParaRPr sz="4000">
              <a:solidFill>
                <a:srgbClr val="FFFFFF"/>
              </a:solidFill>
              <a:latin typeface="Georgia"/>
              <a:ea typeface="Georgia"/>
              <a:cs typeface="Georgia"/>
              <a:sym typeface="Georgia"/>
            </a:endParaRPr>
          </a:p>
          <a:p>
            <a:pPr algn="ctr">
              <a:lnSpc>
                <a:spcPct val="115000"/>
              </a:lnSpc>
            </a:pPr>
            <a:endParaRPr sz="4000">
              <a:solidFill>
                <a:srgbClr val="FFFFFF"/>
              </a:solidFill>
              <a:latin typeface="Georgia"/>
              <a:ea typeface="Georgia"/>
              <a:cs typeface="Georgia"/>
              <a:sym typeface="Georgia"/>
            </a:endParaRPr>
          </a:p>
        </p:txBody>
      </p:sp>
      <p:sp>
        <p:nvSpPr>
          <p:cNvPr id="338" name="Shape 338"/>
          <p:cNvSpPr txBox="1"/>
          <p:nvPr/>
        </p:nvSpPr>
        <p:spPr>
          <a:xfrm>
            <a:off x="3793800" y="1284067"/>
            <a:ext cx="4007600" cy="1099200"/>
          </a:xfrm>
          <a:prstGeom prst="rect">
            <a:avLst/>
          </a:prstGeom>
          <a:noFill/>
          <a:ln>
            <a:noFill/>
          </a:ln>
        </p:spPr>
        <p:txBody>
          <a:bodyPr spcFirstLastPara="1" wrap="square" lIns="121900" tIns="121900" rIns="121900" bIns="121900" anchor="ctr" anchorCtr="0">
            <a:noAutofit/>
          </a:bodyPr>
          <a:lstStyle/>
          <a:p>
            <a:pPr algn="ctr"/>
            <a:r>
              <a:rPr lang="en" sz="1467">
                <a:solidFill>
                  <a:srgbClr val="D9D9D9"/>
                </a:solidFill>
                <a:latin typeface="Helvetica Neue Light"/>
                <a:ea typeface="Helvetica Neue Light"/>
                <a:cs typeface="Helvetica Neue Light"/>
                <a:sym typeface="Helvetica Neue Light"/>
              </a:rPr>
              <a:t> K E Y   T A K E A W A Y   # 5</a:t>
            </a:r>
            <a:endParaRPr sz="1467">
              <a:solidFill>
                <a:srgbClr val="D9D9D9"/>
              </a:solidFill>
              <a:latin typeface="Helvetica Neue Light"/>
              <a:ea typeface="Helvetica Neue Light"/>
              <a:cs typeface="Helvetica Neue Light"/>
              <a:sym typeface="Helvetica Neue Light"/>
            </a:endParaRPr>
          </a:p>
        </p:txBody>
      </p:sp>
      <p:pic>
        <p:nvPicPr>
          <p:cNvPr id="339" name="Shape 339"/>
          <p:cNvPicPr preferRelativeResize="0"/>
          <p:nvPr/>
        </p:nvPicPr>
        <p:blipFill>
          <a:blip r:embed="rId3">
            <a:alphaModFix/>
          </a:blip>
          <a:stretch>
            <a:fillRect/>
          </a:stretch>
        </p:blipFill>
        <p:spPr>
          <a:xfrm>
            <a:off x="1561662" y="4976495"/>
            <a:ext cx="3302733" cy="1770300"/>
          </a:xfrm>
          <a:prstGeom prst="rect">
            <a:avLst/>
          </a:prstGeom>
          <a:noFill/>
          <a:ln>
            <a:noFill/>
          </a:ln>
        </p:spPr>
      </p:pic>
      <p:pic>
        <p:nvPicPr>
          <p:cNvPr id="340" name="Shape 340"/>
          <p:cNvPicPr preferRelativeResize="0"/>
          <p:nvPr/>
        </p:nvPicPr>
        <p:blipFill>
          <a:blip r:embed="rId4">
            <a:alphaModFix/>
          </a:blip>
          <a:stretch>
            <a:fillRect/>
          </a:stretch>
        </p:blipFill>
        <p:spPr>
          <a:xfrm>
            <a:off x="6574934" y="4976501"/>
            <a:ext cx="3206788" cy="177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ctrTitle"/>
          </p:nvPr>
        </p:nvSpPr>
        <p:spPr>
          <a:xfrm>
            <a:off x="415600" y="2496067"/>
            <a:ext cx="9624800" cy="1238000"/>
          </a:xfrm>
          <a:prstGeom prst="rect">
            <a:avLst/>
          </a:prstGeom>
        </p:spPr>
        <p:txBody>
          <a:bodyPr spcFirstLastPara="1" vert="horz" wrap="square" lIns="121900" tIns="121900" rIns="121900" bIns="121900" rtlCol="0" anchor="b" anchorCtr="0">
            <a:noAutofit/>
          </a:bodyPr>
          <a:lstStyle/>
          <a:p>
            <a:pPr algn="l"/>
            <a:r>
              <a:rPr lang="en-US" sz="6400" b="1" dirty="0">
                <a:latin typeface="Helvetica Neue"/>
                <a:ea typeface="Helvetica Neue"/>
                <a:cs typeface="Helvetica Neue"/>
                <a:sym typeface="Helvetica Neue"/>
              </a:rPr>
              <a:t>Group</a:t>
            </a:r>
            <a:r>
              <a:rPr lang="en" sz="6400" b="1" dirty="0">
                <a:latin typeface="Helvetica Neue"/>
                <a:ea typeface="Helvetica Neue"/>
                <a:cs typeface="Helvetica Neue"/>
                <a:sym typeface="Helvetica Neue"/>
              </a:rPr>
              <a:t> Categorization and Prioritization</a:t>
            </a:r>
            <a:endParaRPr sz="6400" b="1" dirty="0">
              <a:latin typeface="Helvetica Neue"/>
              <a:ea typeface="Helvetica Neue"/>
              <a:cs typeface="Helvetica Neue"/>
              <a:sym typeface="Helvetica Neue"/>
            </a:endParaRPr>
          </a:p>
        </p:txBody>
      </p:sp>
      <p:sp>
        <p:nvSpPr>
          <p:cNvPr id="346" name="Shape 346"/>
          <p:cNvSpPr txBox="1">
            <a:spLocks noGrp="1"/>
          </p:cNvSpPr>
          <p:nvPr>
            <p:ph type="subTitle" idx="1"/>
          </p:nvPr>
        </p:nvSpPr>
        <p:spPr>
          <a:xfrm>
            <a:off x="517200" y="3778833"/>
            <a:ext cx="11360800" cy="1056800"/>
          </a:xfrm>
          <a:prstGeom prst="rect">
            <a:avLst/>
          </a:prstGeom>
        </p:spPr>
        <p:txBody>
          <a:bodyPr spcFirstLastPara="1" vert="horz" wrap="square" lIns="121900" tIns="121900" rIns="121900" bIns="121900" rtlCol="0" anchor="t" anchorCtr="0">
            <a:noAutofit/>
          </a:bodyPr>
          <a:lstStyle/>
          <a:p>
            <a:pPr marL="0" indent="0" algn="l">
              <a:buClr>
                <a:srgbClr val="000000"/>
              </a:buClr>
              <a:buSzPts val="1100"/>
            </a:pPr>
            <a:r>
              <a:rPr lang="en">
                <a:solidFill>
                  <a:srgbClr val="999999"/>
                </a:solidFill>
                <a:latin typeface="Helvetica Neue Light"/>
                <a:ea typeface="Helvetica Neue Light"/>
                <a:cs typeface="Helvetica Neue Light"/>
                <a:sym typeface="Helvetica Neue Light"/>
              </a:rPr>
              <a:t>Phase Two</a:t>
            </a:r>
            <a:endParaRPr>
              <a:solidFill>
                <a:srgbClr val="999999"/>
              </a:solidFill>
              <a:latin typeface="Helvetica Neue Light"/>
              <a:ea typeface="Helvetica Neue Light"/>
              <a:cs typeface="Helvetica Neue Light"/>
              <a:sym typeface="Helvetica Neue Light"/>
            </a:endParaRPr>
          </a:p>
        </p:txBody>
      </p:sp>
      <p:cxnSp>
        <p:nvCxnSpPr>
          <p:cNvPr id="347" name="Shape 347"/>
          <p:cNvCxnSpPr/>
          <p:nvPr/>
        </p:nvCxnSpPr>
        <p:spPr>
          <a:xfrm>
            <a:off x="626367" y="3721487"/>
            <a:ext cx="6532800" cy="0"/>
          </a:xfrm>
          <a:prstGeom prst="straightConnector1">
            <a:avLst/>
          </a:prstGeom>
          <a:noFill/>
          <a:ln w="114300" cap="flat" cmpd="sng">
            <a:solidFill>
              <a:srgbClr val="000000"/>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b="1" dirty="0">
                <a:latin typeface="Helvetica Neue"/>
                <a:ea typeface="Helvetica Neue"/>
                <a:cs typeface="Helvetica Neue"/>
                <a:sym typeface="Helvetica Neue"/>
              </a:rPr>
              <a:t>Group</a:t>
            </a:r>
            <a:r>
              <a:rPr lang="en" b="1" dirty="0">
                <a:latin typeface="Helvetica Neue"/>
                <a:ea typeface="Helvetica Neue"/>
                <a:cs typeface="Helvetica Neue"/>
                <a:sym typeface="Helvetica Neue"/>
              </a:rPr>
              <a:t> Prioritization Template</a:t>
            </a:r>
            <a:endParaRPr b="1" dirty="0">
              <a:latin typeface="Helvetica Neue"/>
              <a:ea typeface="Helvetica Neue"/>
              <a:cs typeface="Helvetica Neue"/>
              <a:sym typeface="Helvetica Neue"/>
            </a:endParaRPr>
          </a:p>
        </p:txBody>
      </p:sp>
      <p:sp>
        <p:nvSpPr>
          <p:cNvPr id="353" name="Shape 35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423323">
              <a:buSzPts val="1400"/>
              <a:buFont typeface="Helvetica Neue Light"/>
              <a:buChar char="●"/>
            </a:pPr>
            <a:r>
              <a:rPr lang="en" sz="1867" dirty="0">
                <a:latin typeface="Helvetica Neue Light"/>
                <a:ea typeface="Helvetica Neue Light"/>
                <a:cs typeface="Helvetica Neue Light"/>
                <a:sym typeface="Helvetica Neue Light"/>
              </a:rPr>
              <a:t>We have produced a PowerPoint deck populated with your sector’s projects</a:t>
            </a:r>
            <a:endParaRPr sz="1867" dirty="0">
              <a:latin typeface="Helvetica Neue Light"/>
              <a:ea typeface="Helvetica Neue Light"/>
              <a:cs typeface="Helvetica Neue Light"/>
              <a:sym typeface="Helvetica Neue Light"/>
            </a:endParaRPr>
          </a:p>
          <a:p>
            <a:pPr lvl="1">
              <a:spcBef>
                <a:spcPts val="0"/>
              </a:spcBef>
              <a:buFont typeface="Helvetica Neue Light"/>
              <a:buChar char="○"/>
            </a:pPr>
            <a:r>
              <a:rPr lang="en" dirty="0">
                <a:latin typeface="Helvetica Neue Light"/>
                <a:ea typeface="Helvetica Neue Light"/>
                <a:cs typeface="Helvetica Neue Light"/>
                <a:sym typeface="Helvetica Neue Light"/>
              </a:rPr>
              <a:t>We have taken the latest project data from the </a:t>
            </a:r>
            <a:r>
              <a:rPr lang="en" dirty="0">
                <a:solidFill>
                  <a:schemeClr val="accent1"/>
                </a:solidFill>
                <a:latin typeface="Helvetica Neue Light"/>
                <a:ea typeface="Helvetica Neue Light"/>
                <a:cs typeface="Helvetica Neue Light"/>
                <a:sym typeface="Helvetica Neue Light"/>
              </a:rPr>
              <a:t>[</a:t>
            </a:r>
            <a:r>
              <a:rPr lang="en-US" dirty="0">
                <a:solidFill>
                  <a:schemeClr val="accent1"/>
                </a:solidFill>
                <a:latin typeface="Helvetica Neue Light"/>
                <a:ea typeface="Helvetica Neue Light"/>
                <a:cs typeface="Helvetica Neue Light"/>
                <a:sym typeface="Helvetica Neue Light"/>
              </a:rPr>
              <a:t>where] </a:t>
            </a:r>
            <a:r>
              <a:rPr lang="en" dirty="0">
                <a:latin typeface="Helvetica Neue Light"/>
                <a:ea typeface="Helvetica Neue Light"/>
                <a:cs typeface="Helvetica Neue Light"/>
                <a:sym typeface="Helvetica Neue Light"/>
              </a:rPr>
              <a:t>spreadsheet</a:t>
            </a:r>
            <a:br>
              <a:rPr lang="en" dirty="0">
                <a:latin typeface="Helvetica Neue Light"/>
                <a:ea typeface="Helvetica Neue Light"/>
                <a:cs typeface="Helvetica Neue Light"/>
                <a:sym typeface="Helvetica Neue Light"/>
              </a:rPr>
            </a:br>
            <a:endParaRPr dirty="0">
              <a:latin typeface="Helvetica Neue Light"/>
              <a:ea typeface="Helvetica Neue Light"/>
              <a:cs typeface="Helvetica Neue Light"/>
              <a:sym typeface="Helvetica Neue Light"/>
            </a:endParaRPr>
          </a:p>
          <a:p>
            <a:pPr indent="-423323">
              <a:lnSpc>
                <a:spcPct val="115000"/>
              </a:lnSpc>
              <a:buSzPts val="1400"/>
              <a:buFont typeface="Helvetica Neue Light"/>
              <a:buChar char="●"/>
            </a:pPr>
            <a:r>
              <a:rPr lang="en" sz="1867" dirty="0">
                <a:latin typeface="Helvetica Neue Light"/>
                <a:ea typeface="Helvetica Neue Light"/>
                <a:cs typeface="Helvetica Neue Light"/>
                <a:sym typeface="Helvetica Neue Light"/>
              </a:rPr>
              <a:t>What we need </a:t>
            </a:r>
            <a:endParaRPr sz="1867" dirty="0">
              <a:latin typeface="Helvetica Neue Light"/>
              <a:ea typeface="Helvetica Neue Light"/>
              <a:cs typeface="Helvetica Neue Light"/>
              <a:sym typeface="Helvetica Neue Light"/>
            </a:endParaRPr>
          </a:p>
          <a:p>
            <a:pPr lvl="1">
              <a:lnSpc>
                <a:spcPct val="115000"/>
              </a:lnSpc>
              <a:spcBef>
                <a:spcPts val="0"/>
              </a:spcBef>
              <a:buFont typeface="Helvetica Neue Light"/>
              <a:buChar char="○"/>
            </a:pPr>
            <a:r>
              <a:rPr lang="en" dirty="0">
                <a:latin typeface="Helvetica Neue Light"/>
                <a:ea typeface="Helvetica Neue Light"/>
                <a:cs typeface="Helvetica Neue Light"/>
                <a:sym typeface="Helvetica Neue Light"/>
              </a:rPr>
              <a:t>All work grouped into one of three buckets (lo-fidelity Cost of Delay)</a:t>
            </a:r>
            <a:endParaRPr dirty="0">
              <a:latin typeface="Helvetica Neue Light"/>
              <a:ea typeface="Helvetica Neue Light"/>
              <a:cs typeface="Helvetica Neue Light"/>
              <a:sym typeface="Helvetica Neue Light"/>
            </a:endParaRPr>
          </a:p>
          <a:p>
            <a:pPr lvl="1">
              <a:lnSpc>
                <a:spcPct val="115000"/>
              </a:lnSpc>
              <a:spcBef>
                <a:spcPts val="0"/>
              </a:spcBef>
              <a:buFont typeface="Helvetica Neue Light"/>
              <a:buChar char="○"/>
            </a:pPr>
            <a:r>
              <a:rPr lang="en" dirty="0">
                <a:latin typeface="Helvetica Neue Light"/>
                <a:ea typeface="Helvetica Neue Light"/>
                <a:cs typeface="Helvetica Neue Light"/>
                <a:sym typeface="Helvetica Neue Light"/>
              </a:rPr>
              <a:t>Work within the Gold and Blue bucket ordered by approximate Cost of Delay</a:t>
            </a:r>
            <a:endParaRPr dirty="0">
              <a:latin typeface="Helvetica Neue Light"/>
              <a:ea typeface="Helvetica Neue Light"/>
              <a:cs typeface="Helvetica Neue Light"/>
              <a:sym typeface="Helvetica Neue Light"/>
            </a:endParaRPr>
          </a:p>
          <a:p>
            <a:pPr lvl="1">
              <a:lnSpc>
                <a:spcPct val="115000"/>
              </a:lnSpc>
              <a:spcBef>
                <a:spcPts val="0"/>
              </a:spcBef>
              <a:buFont typeface="Helvetica Neue Light"/>
              <a:buChar char="○"/>
            </a:pPr>
            <a:r>
              <a:rPr lang="en" dirty="0">
                <a:latin typeface="Helvetica Neue Light"/>
                <a:ea typeface="Helvetica Neue Light"/>
                <a:cs typeface="Helvetica Neue Light"/>
                <a:sym typeface="Helvetica Neue Light"/>
              </a:rPr>
              <a:t>Work in the first THIRD of the blue bucket quantitatively ordered by Cost of Delay</a:t>
            </a:r>
            <a:endParaRPr dirty="0">
              <a:latin typeface="Helvetica Neue Light"/>
              <a:ea typeface="Helvetica Neue Light"/>
              <a:cs typeface="Helvetica Neue Light"/>
              <a:sym typeface="Helvetica Neue Light"/>
            </a:endParaRPr>
          </a:p>
          <a:p>
            <a:pPr marL="0" indent="0">
              <a:buNone/>
            </a:pPr>
            <a:endParaRPr sz="1867" dirty="0">
              <a:latin typeface="Helvetica Neue Light"/>
              <a:ea typeface="Helvetica Neue Light"/>
              <a:cs typeface="Helvetica Neue Light"/>
              <a:sym typeface="Helvetica Neue Light"/>
            </a:endParaRPr>
          </a:p>
          <a:p>
            <a:pPr marL="0" indent="0">
              <a:spcBef>
                <a:spcPts val="2133"/>
              </a:spcBef>
              <a:spcAft>
                <a:spcPts val="2133"/>
              </a:spcAft>
              <a:buNone/>
            </a:pPr>
            <a:r>
              <a:rPr lang="en" sz="1867" b="1" dirty="0">
                <a:latin typeface="Helvetica Neue"/>
                <a:ea typeface="Helvetica Neue"/>
                <a:cs typeface="Helvetica Neue"/>
                <a:sym typeface="Helvetica Neue"/>
              </a:rPr>
              <a:t>Let’s look at an example</a:t>
            </a:r>
            <a:br>
              <a:rPr lang="en" sz="1867" b="1" dirty="0">
                <a:latin typeface="Helvetica Neue"/>
                <a:ea typeface="Helvetica Neue"/>
                <a:cs typeface="Helvetica Neue"/>
                <a:sym typeface="Helvetica Neue"/>
              </a:rPr>
            </a:br>
            <a:endParaRPr sz="1867" b="1" dirty="0">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latin typeface="Helvetica Neue"/>
                <a:ea typeface="Helvetica Neue"/>
                <a:cs typeface="Helvetica Neue"/>
                <a:sym typeface="Helvetica Neue"/>
              </a:rPr>
              <a:t>Exercise  | </a:t>
            </a:r>
            <a:r>
              <a:rPr lang="en">
                <a:latin typeface="Helvetica Neue Light"/>
                <a:ea typeface="Helvetica Neue Light"/>
                <a:cs typeface="Helvetica Neue Light"/>
                <a:sym typeface="Helvetica Neue Light"/>
              </a:rPr>
              <a:t> Triaging Example</a:t>
            </a:r>
            <a:endParaRPr>
              <a:latin typeface="Helvetica Neue Light"/>
              <a:ea typeface="Helvetica Neue Light"/>
              <a:cs typeface="Helvetica Neue Light"/>
              <a:sym typeface="Helvetica Neue Light"/>
            </a:endParaRPr>
          </a:p>
        </p:txBody>
      </p:sp>
      <p:sp>
        <p:nvSpPr>
          <p:cNvPr id="359" name="Shape 3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440256">
              <a:buSzPts val="1600"/>
              <a:buFont typeface="Helvetica Neue Light"/>
              <a:buChar char="●"/>
            </a:pPr>
            <a:r>
              <a:rPr lang="en" sz="2133" dirty="0">
                <a:latin typeface="Helvetica Neue Light"/>
                <a:ea typeface="Helvetica Neue Light"/>
                <a:cs typeface="Helvetica Neue Light"/>
                <a:sym typeface="Helvetica Neue Light"/>
              </a:rPr>
              <a:t>Let’s learn how to triage an Emergency Room </a:t>
            </a:r>
            <a:endParaRPr sz="2133" dirty="0">
              <a:latin typeface="Helvetica Neue Light"/>
              <a:ea typeface="Helvetica Neue Light"/>
              <a:cs typeface="Helvetica Neue Light"/>
              <a:sym typeface="Helvetica Neue Light"/>
            </a:endParaRPr>
          </a:p>
          <a:p>
            <a:pPr lvl="1" indent="-440256">
              <a:spcBef>
                <a:spcPts val="0"/>
              </a:spcBef>
              <a:buSzPts val="1600"/>
              <a:buFont typeface="Helvetica Neue Light"/>
              <a:buChar char="○"/>
            </a:pPr>
            <a:r>
              <a:rPr lang="en" sz="2133" dirty="0">
                <a:latin typeface="Helvetica Neue Light"/>
                <a:ea typeface="Helvetica Neue Light"/>
                <a:cs typeface="Helvetica Neue Light"/>
                <a:sym typeface="Helvetica Neue Light"/>
              </a:rPr>
              <a:t>Approximating Cost of Delay for ordering and grouping</a:t>
            </a:r>
            <a:endParaRPr sz="2133" dirty="0">
              <a:latin typeface="Helvetica Neue Light"/>
              <a:ea typeface="Helvetica Neue Light"/>
              <a:cs typeface="Helvetica Neue Light"/>
              <a:sym typeface="Helvetica Neue Light"/>
            </a:endParaRPr>
          </a:p>
          <a:p>
            <a:pPr lvl="1" indent="-440256">
              <a:spcBef>
                <a:spcPts val="0"/>
              </a:spcBef>
              <a:buSzPts val="1600"/>
              <a:buFont typeface="Helvetica Neue Light"/>
              <a:buChar char="○"/>
            </a:pPr>
            <a:r>
              <a:rPr lang="en" sz="2133" dirty="0">
                <a:latin typeface="Helvetica Neue Light"/>
                <a:ea typeface="Helvetica Neue Light"/>
                <a:cs typeface="Helvetica Neue Light"/>
                <a:sym typeface="Helvetica Neue Light"/>
              </a:rPr>
              <a:t>Practice facilitation techniques</a:t>
            </a:r>
            <a:endParaRPr sz="2133" dirty="0">
              <a:latin typeface="Helvetica Neue Light"/>
              <a:ea typeface="Helvetica Neue Light"/>
              <a:cs typeface="Helvetica Neue Light"/>
              <a:sym typeface="Helvetica Neue Light"/>
            </a:endParaRPr>
          </a:p>
          <a:p>
            <a:pPr marL="0" indent="0">
              <a:spcBef>
                <a:spcPts val="2133"/>
              </a:spcBef>
              <a:spcAft>
                <a:spcPts val="2133"/>
              </a:spcAft>
              <a:buNone/>
            </a:pPr>
            <a:endParaRPr sz="2133" dirty="0">
              <a:latin typeface="Helvetica Neue Light"/>
              <a:ea typeface="Helvetica Neue Light"/>
              <a:cs typeface="Helvetica Neue Light"/>
              <a:sym typeface="Helvetica Neue Light"/>
            </a:endParaRPr>
          </a:p>
        </p:txBody>
      </p:sp>
      <p:pic>
        <p:nvPicPr>
          <p:cNvPr id="360" name="Shape 360"/>
          <p:cNvPicPr preferRelativeResize="0"/>
          <p:nvPr/>
        </p:nvPicPr>
        <p:blipFill>
          <a:blip r:embed="rId3">
            <a:alphaModFix/>
          </a:blip>
          <a:stretch>
            <a:fillRect/>
          </a:stretch>
        </p:blipFill>
        <p:spPr>
          <a:xfrm>
            <a:off x="571241" y="181567"/>
            <a:ext cx="544467" cy="54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endParaRPr/>
          </a:p>
        </p:txBody>
      </p:sp>
      <p:sp>
        <p:nvSpPr>
          <p:cNvPr id="366" name="Shape 36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367" name="Shape 367"/>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latin typeface="Helvetica Neue"/>
                <a:ea typeface="Helvetica Neue"/>
                <a:cs typeface="Helvetica Neue"/>
                <a:sym typeface="Helvetica Neue"/>
              </a:rPr>
              <a:t>Today’s Agenda </a:t>
            </a:r>
            <a:r>
              <a:rPr lang="en">
                <a:latin typeface="Helvetica Neue"/>
                <a:ea typeface="Helvetica Neue"/>
                <a:cs typeface="Helvetica Neue"/>
                <a:sym typeface="Helvetica Neue"/>
              </a:rPr>
              <a:t>(2 hours)</a:t>
            </a:r>
            <a:endParaRPr>
              <a:latin typeface="Helvetica Neue"/>
              <a:ea typeface="Helvetica Neue"/>
              <a:cs typeface="Helvetica Neue"/>
              <a:sym typeface="Helvetica Neue"/>
            </a:endParaRPr>
          </a:p>
        </p:txBody>
      </p:sp>
      <p:sp>
        <p:nvSpPr>
          <p:cNvPr id="105" name="Shape 105"/>
          <p:cNvSpPr txBox="1">
            <a:spLocks noGrp="1"/>
          </p:cNvSpPr>
          <p:nvPr>
            <p:ph type="body" idx="1"/>
          </p:nvPr>
        </p:nvSpPr>
        <p:spPr>
          <a:xfrm>
            <a:off x="415600" y="1333433"/>
            <a:ext cx="10429600" cy="4555200"/>
          </a:xfrm>
          <a:prstGeom prst="rect">
            <a:avLst/>
          </a:prstGeom>
        </p:spPr>
        <p:txBody>
          <a:bodyPr spcFirstLastPara="1" vert="horz" wrap="square" lIns="121900" tIns="121900" rIns="121900" bIns="121900" rtlCol="0" anchor="t" anchorCtr="0">
            <a:noAutofit/>
          </a:bodyPr>
          <a:lstStyle/>
          <a:p>
            <a:pPr marL="0" indent="0">
              <a:buNone/>
            </a:pPr>
            <a:r>
              <a:rPr lang="en" sz="1867" dirty="0">
                <a:latin typeface="Helvetica Neue Light"/>
                <a:ea typeface="Helvetica Neue Light"/>
                <a:cs typeface="Helvetica Neue Light"/>
                <a:sym typeface="Helvetica Neue Light"/>
              </a:rPr>
              <a:t>20 mins | Introduction, outcomes and expectations</a:t>
            </a:r>
            <a:endParaRPr sz="1867" dirty="0">
              <a:latin typeface="Helvetica Neue Light"/>
              <a:ea typeface="Helvetica Neue Light"/>
              <a:cs typeface="Helvetica Neue Light"/>
              <a:sym typeface="Helvetica Neue Light"/>
            </a:endParaRPr>
          </a:p>
          <a:p>
            <a:pPr marL="0" indent="0">
              <a:buNone/>
            </a:pPr>
            <a:endParaRPr sz="1867" dirty="0">
              <a:latin typeface="Helvetica Neue Light"/>
              <a:ea typeface="Helvetica Neue Light"/>
              <a:cs typeface="Helvetica Neue Light"/>
              <a:sym typeface="Helvetica Neue Light"/>
            </a:endParaRPr>
          </a:p>
          <a:p>
            <a:pPr marL="0" indent="0">
              <a:buNone/>
            </a:pPr>
            <a:r>
              <a:rPr lang="en" sz="1867" b="1" dirty="0">
                <a:latin typeface="Helvetica Neue"/>
                <a:ea typeface="Helvetica Neue"/>
                <a:cs typeface="Helvetica Neue"/>
                <a:sym typeface="Helvetica Neue"/>
              </a:rPr>
              <a:t>Phase One - Key Lessons about Prioritization and Cost of Delay</a:t>
            </a:r>
            <a:endParaRPr sz="1867" b="1" dirty="0">
              <a:latin typeface="Helvetica Neue"/>
              <a:ea typeface="Helvetica Neue"/>
              <a:cs typeface="Helvetica Neue"/>
              <a:sym typeface="Helvetica Neue"/>
            </a:endParaRPr>
          </a:p>
          <a:p>
            <a:pPr indent="-423323">
              <a:lnSpc>
                <a:spcPct val="100000"/>
              </a:lnSpc>
              <a:buSzPts val="1400"/>
              <a:buFont typeface="Helvetica Neue Light"/>
              <a:buAutoNum type="arabicPeriod"/>
            </a:pPr>
            <a:r>
              <a:rPr lang="en" sz="1867" dirty="0">
                <a:latin typeface="Helvetica Neue Light"/>
                <a:ea typeface="Helvetica Neue Light"/>
                <a:cs typeface="Helvetica Neue Light"/>
                <a:sym typeface="Helvetica Neue Light"/>
              </a:rPr>
              <a:t>40 mins   |   Introduction to Prioritization using Cost of Delay </a:t>
            </a:r>
            <a:endParaRPr sz="1867" dirty="0">
              <a:latin typeface="Helvetica Neue Light"/>
              <a:ea typeface="Helvetica Neue Light"/>
              <a:cs typeface="Helvetica Neue Light"/>
              <a:sym typeface="Helvetica Neue Light"/>
            </a:endParaRPr>
          </a:p>
          <a:p>
            <a:pPr marL="0" indent="0">
              <a:lnSpc>
                <a:spcPct val="115000"/>
              </a:lnSpc>
              <a:spcBef>
                <a:spcPts val="2133"/>
              </a:spcBef>
              <a:buNone/>
            </a:pPr>
            <a:r>
              <a:rPr lang="en" sz="1867" b="1" dirty="0">
                <a:solidFill>
                  <a:srgbClr val="434343"/>
                </a:solidFill>
                <a:latin typeface="Helvetica Neue"/>
                <a:ea typeface="Helvetica Neue"/>
                <a:cs typeface="Helvetica Neue"/>
                <a:sym typeface="Helvetica Neue"/>
              </a:rPr>
              <a:t>Phase Two - </a:t>
            </a:r>
            <a:r>
              <a:rPr lang="en-US" sz="1867" b="1" dirty="0">
                <a:solidFill>
                  <a:srgbClr val="434343"/>
                </a:solidFill>
                <a:latin typeface="Helvetica Neue"/>
                <a:ea typeface="Helvetica Neue"/>
                <a:cs typeface="Helvetica Neue"/>
                <a:sym typeface="Helvetica Neue"/>
              </a:rPr>
              <a:t>Group</a:t>
            </a:r>
            <a:r>
              <a:rPr lang="en" sz="1867" b="1" dirty="0">
                <a:solidFill>
                  <a:srgbClr val="434343"/>
                </a:solidFill>
                <a:latin typeface="Helvetica Neue"/>
                <a:ea typeface="Helvetica Neue"/>
                <a:cs typeface="Helvetica Neue"/>
                <a:sym typeface="Helvetica Neue"/>
              </a:rPr>
              <a:t> Categorization and Prioritization </a:t>
            </a:r>
            <a:endParaRPr sz="1867" dirty="0">
              <a:solidFill>
                <a:srgbClr val="434343"/>
              </a:solidFill>
              <a:latin typeface="Helvetica Neue Light"/>
              <a:ea typeface="Helvetica Neue Light"/>
              <a:cs typeface="Helvetica Neue Light"/>
              <a:sym typeface="Helvetica Neue Light"/>
            </a:endParaRPr>
          </a:p>
          <a:p>
            <a:pPr indent="-423323">
              <a:lnSpc>
                <a:spcPct val="115000"/>
              </a:lnSpc>
              <a:buClr>
                <a:srgbClr val="434343"/>
              </a:buClr>
              <a:buSzPts val="1400"/>
              <a:buFont typeface="Helvetica Neue Light"/>
              <a:buAutoNum type="arabicPeriod"/>
            </a:pPr>
            <a:r>
              <a:rPr lang="en" sz="1867" dirty="0">
                <a:solidFill>
                  <a:srgbClr val="434343"/>
                </a:solidFill>
                <a:latin typeface="Helvetica Neue Light"/>
                <a:ea typeface="Helvetica Neue Light"/>
                <a:cs typeface="Helvetica Neue Light"/>
                <a:sym typeface="Helvetica Neue Light"/>
              </a:rPr>
              <a:t>30 mins   |   The prioritization template and facilitation, and doing an example categorization </a:t>
            </a:r>
            <a:endParaRPr sz="1867" dirty="0">
              <a:solidFill>
                <a:srgbClr val="434343"/>
              </a:solidFill>
              <a:latin typeface="Helvetica Neue Light"/>
              <a:ea typeface="Helvetica Neue Light"/>
              <a:cs typeface="Helvetica Neue Light"/>
              <a:sym typeface="Helvetica Neue Light"/>
            </a:endParaRPr>
          </a:p>
          <a:p>
            <a:pPr marL="0" indent="0">
              <a:spcBef>
                <a:spcPts val="2133"/>
              </a:spcBef>
              <a:buClr>
                <a:srgbClr val="000000"/>
              </a:buClr>
              <a:buSzPts val="1100"/>
              <a:buNone/>
            </a:pPr>
            <a:r>
              <a:rPr lang="en" sz="1867" b="1" dirty="0">
                <a:solidFill>
                  <a:srgbClr val="434343"/>
                </a:solidFill>
                <a:latin typeface="Helvetica Neue"/>
                <a:ea typeface="Helvetica Neue"/>
                <a:cs typeface="Helvetica Neue"/>
                <a:sym typeface="Helvetica Neue"/>
              </a:rPr>
              <a:t>Phase Three - Quantification of Cost of Delay where necessary </a:t>
            </a:r>
            <a:endParaRPr sz="1867" dirty="0">
              <a:solidFill>
                <a:srgbClr val="434343"/>
              </a:solidFill>
              <a:latin typeface="Helvetica Neue Light"/>
              <a:ea typeface="Helvetica Neue Light"/>
              <a:cs typeface="Helvetica Neue Light"/>
              <a:sym typeface="Helvetica Neue Light"/>
            </a:endParaRPr>
          </a:p>
          <a:p>
            <a:pPr indent="-423323">
              <a:buClr>
                <a:srgbClr val="434343"/>
              </a:buClr>
              <a:buSzPts val="1400"/>
              <a:buFont typeface="Helvetica Neue Light"/>
              <a:buAutoNum type="arabicPeriod"/>
            </a:pPr>
            <a:r>
              <a:rPr lang="en" sz="1867" dirty="0">
                <a:solidFill>
                  <a:srgbClr val="434343"/>
                </a:solidFill>
                <a:latin typeface="Helvetica Neue Light"/>
                <a:ea typeface="Helvetica Neue Light"/>
                <a:cs typeface="Helvetica Neue Light"/>
                <a:sym typeface="Helvetica Neue Light"/>
              </a:rPr>
              <a:t>15 mins   |   How to quantify cost of delay and profiles discussion</a:t>
            </a:r>
            <a:endParaRPr sz="1867" dirty="0">
              <a:solidFill>
                <a:srgbClr val="434343"/>
              </a:solidFill>
              <a:latin typeface="Helvetica Neue Light"/>
              <a:ea typeface="Helvetica Neue Light"/>
              <a:cs typeface="Helvetica Neue Light"/>
              <a:sym typeface="Helvetica Neue Light"/>
            </a:endParaRPr>
          </a:p>
          <a:p>
            <a:pPr marL="0" indent="0">
              <a:spcBef>
                <a:spcPts val="2133"/>
              </a:spcBef>
              <a:buClr>
                <a:srgbClr val="000000"/>
              </a:buClr>
              <a:buSzPts val="1100"/>
              <a:buNone/>
            </a:pPr>
            <a:r>
              <a:rPr lang="en" sz="1867" b="1" dirty="0">
                <a:solidFill>
                  <a:srgbClr val="434343"/>
                </a:solidFill>
                <a:latin typeface="Helvetica Neue"/>
                <a:ea typeface="Helvetica Neue"/>
                <a:cs typeface="Helvetica Neue"/>
                <a:sym typeface="Helvetica Neue"/>
              </a:rPr>
              <a:t>Wrap up and Next Steps </a:t>
            </a:r>
            <a:endParaRPr sz="1867" dirty="0">
              <a:solidFill>
                <a:srgbClr val="434343"/>
              </a:solidFill>
              <a:latin typeface="Helvetica Neue Light"/>
              <a:ea typeface="Helvetica Neue Light"/>
              <a:cs typeface="Helvetica Neue Light"/>
              <a:sym typeface="Helvetica Neue Light"/>
            </a:endParaRPr>
          </a:p>
          <a:p>
            <a:pPr indent="-423323">
              <a:buClr>
                <a:srgbClr val="434343"/>
              </a:buClr>
              <a:buSzPts val="1400"/>
              <a:buFont typeface="Helvetica Neue Light"/>
              <a:buAutoNum type="arabicPeriod"/>
            </a:pPr>
            <a:r>
              <a:rPr lang="en" sz="1867" dirty="0">
                <a:solidFill>
                  <a:srgbClr val="434343"/>
                </a:solidFill>
                <a:latin typeface="Helvetica Neue Light"/>
                <a:ea typeface="Helvetica Neue Light"/>
                <a:cs typeface="Helvetica Neue Light"/>
                <a:sym typeface="Helvetica Neue Light"/>
              </a:rPr>
              <a:t>5 mins   |   Next steps</a:t>
            </a:r>
            <a:endParaRPr sz="1867" i="1" dirty="0">
              <a:solidFill>
                <a:srgbClr val="434343"/>
              </a:solidFill>
              <a:latin typeface="Helvetica Neue Light"/>
              <a:ea typeface="Helvetica Neue Light"/>
              <a:cs typeface="Helvetica Neue Light"/>
              <a:sym typeface="Helvetica Neue Light"/>
            </a:endParaRPr>
          </a:p>
          <a:p>
            <a:pPr indent="-423323">
              <a:buClr>
                <a:srgbClr val="434343"/>
              </a:buClr>
              <a:buSzPts val="1400"/>
              <a:buFont typeface="Helvetica Neue Light"/>
              <a:buAutoNum type="arabicPeriod"/>
            </a:pPr>
            <a:r>
              <a:rPr lang="en" sz="1867" dirty="0">
                <a:solidFill>
                  <a:srgbClr val="434343"/>
                </a:solidFill>
                <a:latin typeface="Helvetica Neue Light"/>
                <a:ea typeface="Helvetica Neue Light"/>
                <a:cs typeface="Helvetica Neue Light"/>
                <a:sym typeface="Helvetica Neue Light"/>
              </a:rPr>
              <a:t>10 mins   |   Questions and concerns</a:t>
            </a:r>
            <a:endParaRPr sz="1867" dirty="0">
              <a:solidFill>
                <a:srgbClr val="434343"/>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sz="1867" b="1" dirty="0">
                <a:latin typeface="Helvetica Neue"/>
                <a:ea typeface="Helvetica Neue"/>
                <a:cs typeface="Helvetica Neue"/>
                <a:sym typeface="Helvetica Neue"/>
              </a:rPr>
              <a:t>As a group, identify work that is LIKELY in the most time sensitive buckets</a:t>
            </a:r>
            <a:endParaRPr sz="1867" b="1" dirty="0">
              <a:latin typeface="Helvetica Neue"/>
              <a:ea typeface="Helvetica Neue"/>
              <a:cs typeface="Helvetica Neue"/>
              <a:sym typeface="Helvetica Neue"/>
            </a:endParaRPr>
          </a:p>
          <a:p>
            <a:pPr indent="-423323">
              <a:buSzPts val="1400"/>
              <a:buFont typeface="Helvetica Neue Light"/>
              <a:buChar char="●"/>
            </a:pPr>
            <a:r>
              <a:rPr lang="en" sz="1867" dirty="0">
                <a:latin typeface="Helvetica Neue Light"/>
                <a:ea typeface="Helvetica Neue Light"/>
                <a:cs typeface="Helvetica Neue Light"/>
                <a:sym typeface="Helvetica Neue Light"/>
              </a:rPr>
              <a:t>Quickly read each proposed work item with someone giving a one sentence description</a:t>
            </a:r>
            <a:endParaRPr sz="1867" dirty="0">
              <a:latin typeface="Helvetica Neue Light"/>
              <a:ea typeface="Helvetica Neue Light"/>
              <a:cs typeface="Helvetica Neue Light"/>
              <a:sym typeface="Helvetica Neue Light"/>
            </a:endParaRPr>
          </a:p>
          <a:p>
            <a:pPr indent="-423323">
              <a:buSzPts val="1400"/>
              <a:buFont typeface="Helvetica Neue Light"/>
              <a:buChar char="●"/>
            </a:pPr>
            <a:r>
              <a:rPr lang="en" sz="1867" dirty="0">
                <a:latin typeface="Helvetica Neue Light"/>
                <a:ea typeface="Helvetica Neue Light"/>
                <a:cs typeface="Helvetica Neue Light"/>
                <a:sym typeface="Helvetica Neue Light"/>
              </a:rPr>
              <a:t>Poll with a thumbs up or down. </a:t>
            </a:r>
            <a:endParaRPr sz="1867" dirty="0">
              <a:latin typeface="Helvetica Neue Light"/>
              <a:ea typeface="Helvetica Neue Light"/>
              <a:cs typeface="Helvetica Neue Light"/>
              <a:sym typeface="Helvetica Neue Light"/>
            </a:endParaRPr>
          </a:p>
          <a:p>
            <a:pPr lvl="1">
              <a:spcBef>
                <a:spcPts val="0"/>
              </a:spcBef>
              <a:buFont typeface="Helvetica Neue Light"/>
              <a:buChar char="○"/>
            </a:pPr>
            <a:r>
              <a:rPr lang="en" dirty="0">
                <a:latin typeface="Helvetica Neue Light"/>
                <a:ea typeface="Helvetica Neue Light"/>
                <a:cs typeface="Helvetica Neue Light"/>
                <a:sym typeface="Helvetica Neue Light"/>
              </a:rPr>
              <a:t>Majority up, then put into the “MOST URGENT - GOLD” with reason</a:t>
            </a:r>
            <a:endParaRPr dirty="0">
              <a:latin typeface="Helvetica Neue Light"/>
              <a:ea typeface="Helvetica Neue Light"/>
              <a:cs typeface="Helvetica Neue Light"/>
              <a:sym typeface="Helvetica Neue Light"/>
            </a:endParaRPr>
          </a:p>
          <a:p>
            <a:pPr lvl="1">
              <a:spcBef>
                <a:spcPts val="0"/>
              </a:spcBef>
              <a:buFont typeface="Helvetica Neue Light"/>
              <a:buChar char="○"/>
            </a:pPr>
            <a:r>
              <a:rPr lang="en" dirty="0">
                <a:latin typeface="Helvetica Neue Light"/>
                <a:ea typeface="Helvetica Neue Light"/>
                <a:cs typeface="Helvetica Neue Light"/>
                <a:sym typeface="Helvetica Neue Light"/>
              </a:rPr>
              <a:t>Majority sideways, then put in the “UNSURE - DO THE MATH” group</a:t>
            </a:r>
            <a:endParaRPr dirty="0">
              <a:latin typeface="Helvetica Neue Light"/>
              <a:ea typeface="Helvetica Neue Light"/>
              <a:cs typeface="Helvetica Neue Light"/>
              <a:sym typeface="Helvetica Neue Light"/>
            </a:endParaRPr>
          </a:p>
          <a:p>
            <a:pPr lvl="1">
              <a:spcBef>
                <a:spcPts val="0"/>
              </a:spcBef>
              <a:buFont typeface="Helvetica Neue Light"/>
              <a:buChar char="○"/>
            </a:pPr>
            <a:r>
              <a:rPr lang="en" dirty="0">
                <a:latin typeface="Helvetica Neue Light"/>
                <a:ea typeface="Helvetica Neue Light"/>
                <a:cs typeface="Helvetica Neue Light"/>
                <a:sym typeface="Helvetica Neue Light"/>
              </a:rPr>
              <a:t>Put it in the “MUDDY MIDDLE” group. </a:t>
            </a:r>
            <a:endParaRPr dirty="0">
              <a:latin typeface="Helvetica Neue Light"/>
              <a:ea typeface="Helvetica Neue Light"/>
              <a:cs typeface="Helvetica Neue Light"/>
              <a:sym typeface="Helvetica Neue Light"/>
            </a:endParaRPr>
          </a:p>
          <a:p>
            <a:pPr lvl="2">
              <a:spcBef>
                <a:spcPts val="0"/>
              </a:spcBef>
              <a:buFont typeface="Helvetica Neue Light"/>
              <a:buChar char="■"/>
            </a:pPr>
            <a:r>
              <a:rPr lang="en" dirty="0">
                <a:latin typeface="Helvetica Neue Light"/>
                <a:ea typeface="Helvetica Neue Light"/>
                <a:cs typeface="Helvetica Neue Light"/>
                <a:sym typeface="Helvetica Neue Light"/>
              </a:rPr>
              <a:t>If anybody dissents, then write their name on it. They can analyse it offline</a:t>
            </a:r>
            <a:endParaRPr dirty="0">
              <a:latin typeface="Helvetica Neue Light"/>
              <a:ea typeface="Helvetica Neue Light"/>
              <a:cs typeface="Helvetica Neue Light"/>
              <a:sym typeface="Helvetica Neue Light"/>
            </a:endParaRPr>
          </a:p>
        </p:txBody>
      </p:sp>
      <p:pic>
        <p:nvPicPr>
          <p:cNvPr id="373" name="Shape 373"/>
          <p:cNvPicPr preferRelativeResize="0"/>
          <p:nvPr/>
        </p:nvPicPr>
        <p:blipFill>
          <a:blip r:embed="rId3">
            <a:alphaModFix/>
          </a:blip>
          <a:stretch>
            <a:fillRect/>
          </a:stretch>
        </p:blipFill>
        <p:spPr>
          <a:xfrm>
            <a:off x="8293001" y="4089538"/>
            <a:ext cx="3584999" cy="1878461"/>
          </a:xfrm>
          <a:prstGeom prst="rect">
            <a:avLst/>
          </a:prstGeom>
          <a:noFill/>
          <a:ln>
            <a:noFill/>
          </a:ln>
        </p:spPr>
      </p:pic>
      <p:sp>
        <p:nvSpPr>
          <p:cNvPr id="374" name="Shape 37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600" b="1" dirty="0">
                <a:latin typeface="Helvetica Neue"/>
                <a:ea typeface="Helvetica Neue"/>
                <a:cs typeface="Helvetica Neue"/>
                <a:sym typeface="Helvetica Neue"/>
              </a:rPr>
              <a:t>Exercise  | </a:t>
            </a:r>
            <a:r>
              <a:rPr lang="en" sz="3600" dirty="0">
                <a:latin typeface="Helvetica Neue Light"/>
                <a:ea typeface="Helvetica Neue Light"/>
                <a:cs typeface="Helvetica Neue Light"/>
                <a:sym typeface="Helvetica Neue Light"/>
              </a:rPr>
              <a:t> Find likely most urgent &amp; muddy middle </a:t>
            </a:r>
            <a:endParaRPr sz="3600" dirty="0">
              <a:latin typeface="Helvetica Neue Light"/>
              <a:ea typeface="Helvetica Neue Light"/>
              <a:cs typeface="Helvetica Neue Light"/>
              <a:sym typeface="Helvetica Neue Light"/>
            </a:endParaRPr>
          </a:p>
        </p:txBody>
      </p:sp>
      <p:sp>
        <p:nvSpPr>
          <p:cNvPr id="375" name="Shape 375"/>
          <p:cNvSpPr txBox="1"/>
          <p:nvPr/>
        </p:nvSpPr>
        <p:spPr>
          <a:xfrm>
            <a:off x="9220233" y="4437897"/>
            <a:ext cx="1362400" cy="858400"/>
          </a:xfrm>
          <a:prstGeom prst="rect">
            <a:avLst/>
          </a:prstGeom>
          <a:noFill/>
          <a:ln>
            <a:noFill/>
          </a:ln>
        </p:spPr>
        <p:txBody>
          <a:bodyPr spcFirstLastPara="1" wrap="square" lIns="121900" tIns="121900" rIns="121900" bIns="121900" anchor="t" anchorCtr="0">
            <a:noAutofit/>
          </a:bodyPr>
          <a:lstStyle/>
          <a:p>
            <a:r>
              <a:rPr lang="en" sz="2000" b="1">
                <a:solidFill>
                  <a:srgbClr val="666666"/>
                </a:solidFill>
                <a:latin typeface="Helvetica Neue"/>
                <a:ea typeface="Helvetica Neue"/>
                <a:cs typeface="Helvetica Neue"/>
                <a:sym typeface="Helvetica Neue"/>
              </a:rPr>
              <a:t>Possibly </a:t>
            </a:r>
            <a:br>
              <a:rPr lang="en" sz="2000" b="1">
                <a:solidFill>
                  <a:srgbClr val="666666"/>
                </a:solidFill>
                <a:latin typeface="Helvetica Neue"/>
                <a:ea typeface="Helvetica Neue"/>
                <a:cs typeface="Helvetica Neue"/>
                <a:sym typeface="Helvetica Neue"/>
              </a:rPr>
            </a:br>
            <a:r>
              <a:rPr lang="en" sz="2000" b="1">
                <a:solidFill>
                  <a:srgbClr val="666666"/>
                </a:solidFill>
                <a:latin typeface="Helvetica Neue"/>
                <a:ea typeface="Helvetica Neue"/>
                <a:cs typeface="Helvetica Neue"/>
                <a:sym typeface="Helvetica Neue"/>
              </a:rPr>
              <a:t>a priority</a:t>
            </a:r>
            <a:endParaRPr sz="2000" b="1" dirty="0">
              <a:solidFill>
                <a:srgbClr val="666666"/>
              </a:solidFill>
              <a:latin typeface="Helvetica Neue"/>
              <a:ea typeface="Helvetica Neue"/>
              <a:cs typeface="Helvetica Neue"/>
              <a:sym typeface="Helvetica Neue"/>
            </a:endParaRPr>
          </a:p>
        </p:txBody>
      </p:sp>
      <p:sp>
        <p:nvSpPr>
          <p:cNvPr id="376" name="Shape 376"/>
          <p:cNvSpPr txBox="1"/>
          <p:nvPr/>
        </p:nvSpPr>
        <p:spPr>
          <a:xfrm>
            <a:off x="6741267" y="0"/>
            <a:ext cx="5450800" cy="1068400"/>
          </a:xfrm>
          <a:prstGeom prst="rect">
            <a:avLst/>
          </a:prstGeom>
          <a:noFill/>
          <a:ln>
            <a:noFill/>
          </a:ln>
        </p:spPr>
        <p:txBody>
          <a:bodyPr spcFirstLastPara="1" wrap="square" lIns="121900" tIns="121900" rIns="121900" bIns="121900" anchor="t" anchorCtr="0">
            <a:noAutofit/>
          </a:bodyPr>
          <a:lstStyle/>
          <a:p>
            <a:r>
              <a:rPr lang="en" i="1" dirty="0">
                <a:latin typeface="Georgia"/>
                <a:ea typeface="Georgia"/>
                <a:cs typeface="Georgia"/>
                <a:sym typeface="Georgia"/>
              </a:rPr>
              <a:t>Goal: Reduce the number we need to do math on</a:t>
            </a:r>
            <a:endParaRPr i="1" dirty="0">
              <a:latin typeface="Georgia"/>
              <a:ea typeface="Georgia"/>
              <a:cs typeface="Georgia"/>
              <a:sym typeface="Georgia"/>
            </a:endParaRPr>
          </a:p>
        </p:txBody>
      </p:sp>
      <p:sp>
        <p:nvSpPr>
          <p:cNvPr id="377" name="Shape 377"/>
          <p:cNvSpPr txBox="1"/>
          <p:nvPr/>
        </p:nvSpPr>
        <p:spPr>
          <a:xfrm>
            <a:off x="1063300" y="237961"/>
            <a:ext cx="2958800" cy="435200"/>
          </a:xfrm>
          <a:prstGeom prst="rect">
            <a:avLst/>
          </a:prstGeom>
          <a:noFill/>
          <a:ln>
            <a:noFill/>
          </a:ln>
        </p:spPr>
        <p:txBody>
          <a:bodyPr spcFirstLastPara="1" wrap="square" lIns="121900" tIns="121900" rIns="121900" bIns="121900" anchor="ctr" anchorCtr="0">
            <a:noAutofit/>
          </a:bodyPr>
          <a:lstStyle/>
          <a:p>
            <a:pPr>
              <a:lnSpc>
                <a:spcPct val="115000"/>
              </a:lnSpc>
            </a:pPr>
            <a:r>
              <a:rPr lang="en" sz="1600">
                <a:solidFill>
                  <a:schemeClr val="dk2"/>
                </a:solidFill>
                <a:latin typeface="Helvetica Neue Light"/>
                <a:ea typeface="Helvetica Neue Light"/>
                <a:cs typeface="Helvetica Neue Light"/>
                <a:sym typeface="Helvetica Neue Light"/>
              </a:rPr>
              <a:t>(20 minutes)</a:t>
            </a:r>
            <a:endParaRPr sz="1600">
              <a:latin typeface="Helvetica Neue Light"/>
              <a:ea typeface="Helvetica Neue Light"/>
              <a:cs typeface="Helvetica Neue Light"/>
              <a:sym typeface="Helvetica Neue Light"/>
            </a:endParaRPr>
          </a:p>
        </p:txBody>
      </p:sp>
      <p:pic>
        <p:nvPicPr>
          <p:cNvPr id="378" name="Shape 378"/>
          <p:cNvPicPr preferRelativeResize="0"/>
          <p:nvPr/>
        </p:nvPicPr>
        <p:blipFill>
          <a:blip r:embed="rId4">
            <a:alphaModFix/>
          </a:blip>
          <a:stretch>
            <a:fillRect/>
          </a:stretch>
        </p:blipFill>
        <p:spPr>
          <a:xfrm>
            <a:off x="571241" y="181567"/>
            <a:ext cx="544467" cy="548000"/>
          </a:xfrm>
          <a:prstGeom prst="rect">
            <a:avLst/>
          </a:prstGeom>
          <a:noFill/>
          <a:ln>
            <a:noFill/>
          </a:ln>
        </p:spPr>
      </p:pic>
      <p:grpSp>
        <p:nvGrpSpPr>
          <p:cNvPr id="379" name="Shape 379"/>
          <p:cNvGrpSpPr/>
          <p:nvPr/>
        </p:nvGrpSpPr>
        <p:grpSpPr>
          <a:xfrm rot="5400000">
            <a:off x="430702" y="4092099"/>
            <a:ext cx="1978996" cy="2159600"/>
            <a:chOff x="2615177" y="1043609"/>
            <a:chExt cx="1484247" cy="1619700"/>
          </a:xfrm>
        </p:grpSpPr>
        <p:sp>
          <p:nvSpPr>
            <p:cNvPr id="380" name="Shape 380"/>
            <p:cNvSpPr/>
            <p:nvPr/>
          </p:nvSpPr>
          <p:spPr>
            <a:xfrm>
              <a:off x="2615177" y="1043609"/>
              <a:ext cx="1232100" cy="16197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381" name="Shape 381"/>
            <p:cNvSpPr/>
            <p:nvPr/>
          </p:nvSpPr>
          <p:spPr>
            <a:xfrm rot="5400000">
              <a:off x="3638474" y="2065091"/>
              <a:ext cx="461400" cy="460500"/>
            </a:xfrm>
            <a:prstGeom prst="triangle">
              <a:avLst>
                <a:gd name="adj" fmla="val 50000"/>
              </a:avLst>
            </a:prstGeom>
            <a:solidFill>
              <a:srgbClr val="000000"/>
            </a:solidFill>
            <a:ln>
              <a:noFill/>
            </a:ln>
          </p:spPr>
          <p:txBody>
            <a:bodyPr spcFirstLastPara="1" wrap="square" lIns="121900" tIns="121900" rIns="121900" bIns="121900" anchor="ctr" anchorCtr="0">
              <a:noAutofit/>
            </a:bodyPr>
            <a:lstStyle/>
            <a:p>
              <a:endParaRPr sz="2400"/>
            </a:p>
          </p:txBody>
        </p:sp>
      </p:grpSp>
      <p:sp>
        <p:nvSpPr>
          <p:cNvPr id="382" name="Shape 382"/>
          <p:cNvSpPr txBox="1"/>
          <p:nvPr/>
        </p:nvSpPr>
        <p:spPr>
          <a:xfrm>
            <a:off x="523433" y="4336004"/>
            <a:ext cx="1726000" cy="10100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solidFill>
                  <a:srgbClr val="EFEFEF"/>
                </a:solidFill>
                <a:latin typeface="Helvetica Neue Light"/>
                <a:ea typeface="Helvetica Neue Light"/>
                <a:cs typeface="Helvetica Neue Light"/>
                <a:sym typeface="Helvetica Neue Light"/>
              </a:rPr>
              <a:t>We think without math this is likely to be MOST URGENT</a:t>
            </a:r>
            <a:endParaRPr sz="1333">
              <a:solidFill>
                <a:srgbClr val="EFEFEF"/>
              </a:solidFill>
              <a:latin typeface="Helvetica Neue Light"/>
              <a:ea typeface="Helvetica Neue Light"/>
              <a:cs typeface="Helvetica Neue Light"/>
              <a:sym typeface="Helvetica Neue Light"/>
            </a:endParaRPr>
          </a:p>
        </p:txBody>
      </p:sp>
      <p:pic>
        <p:nvPicPr>
          <p:cNvPr id="383" name="Shape 383"/>
          <p:cNvPicPr preferRelativeResize="0"/>
          <p:nvPr/>
        </p:nvPicPr>
        <p:blipFill rotWithShape="1">
          <a:blip r:embed="rId5">
            <a:alphaModFix/>
          </a:blip>
          <a:srcRect r="24150"/>
          <a:stretch/>
        </p:blipFill>
        <p:spPr>
          <a:xfrm>
            <a:off x="1496700" y="4934620"/>
            <a:ext cx="1003299" cy="881813"/>
          </a:xfrm>
          <a:prstGeom prst="rect">
            <a:avLst/>
          </a:prstGeom>
          <a:noFill/>
          <a:ln>
            <a:noFill/>
          </a:ln>
        </p:spPr>
      </p:pic>
      <p:grpSp>
        <p:nvGrpSpPr>
          <p:cNvPr id="384" name="Shape 384"/>
          <p:cNvGrpSpPr/>
          <p:nvPr/>
        </p:nvGrpSpPr>
        <p:grpSpPr>
          <a:xfrm rot="5400000">
            <a:off x="2781902" y="4092099"/>
            <a:ext cx="1978996" cy="2159600"/>
            <a:chOff x="2615177" y="1043609"/>
            <a:chExt cx="1484247" cy="1619700"/>
          </a:xfrm>
        </p:grpSpPr>
        <p:sp>
          <p:nvSpPr>
            <p:cNvPr id="385" name="Shape 385"/>
            <p:cNvSpPr/>
            <p:nvPr/>
          </p:nvSpPr>
          <p:spPr>
            <a:xfrm>
              <a:off x="2615177" y="1043609"/>
              <a:ext cx="1232100" cy="16197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386" name="Shape 386"/>
            <p:cNvSpPr/>
            <p:nvPr/>
          </p:nvSpPr>
          <p:spPr>
            <a:xfrm rot="5400000">
              <a:off x="3638474" y="1204491"/>
              <a:ext cx="461400" cy="460500"/>
            </a:xfrm>
            <a:prstGeom prst="triangle">
              <a:avLst>
                <a:gd name="adj" fmla="val 50000"/>
              </a:avLst>
            </a:prstGeom>
            <a:solidFill>
              <a:srgbClr val="000000"/>
            </a:solidFill>
            <a:ln>
              <a:noFill/>
            </a:ln>
          </p:spPr>
          <p:txBody>
            <a:bodyPr spcFirstLastPara="1" wrap="square" lIns="121900" tIns="121900" rIns="121900" bIns="121900" anchor="ctr" anchorCtr="0">
              <a:noAutofit/>
            </a:bodyPr>
            <a:lstStyle/>
            <a:p>
              <a:endParaRPr sz="2400"/>
            </a:p>
          </p:txBody>
        </p:sp>
      </p:grpSp>
      <p:sp>
        <p:nvSpPr>
          <p:cNvPr id="387" name="Shape 387"/>
          <p:cNvSpPr txBox="1"/>
          <p:nvPr/>
        </p:nvSpPr>
        <p:spPr>
          <a:xfrm>
            <a:off x="3010000" y="4472104"/>
            <a:ext cx="1726000" cy="10100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solidFill>
                  <a:srgbClr val="EFEFEF"/>
                </a:solidFill>
                <a:latin typeface="Helvetica Neue Light"/>
                <a:ea typeface="Helvetica Neue Light"/>
                <a:cs typeface="Helvetica Neue Light"/>
                <a:sym typeface="Helvetica Neue Light"/>
              </a:rPr>
              <a:t>We aren’t sure, Let’s do the math!</a:t>
            </a:r>
            <a:endParaRPr sz="1333">
              <a:solidFill>
                <a:srgbClr val="EFEFEF"/>
              </a:solidFill>
              <a:latin typeface="Helvetica Neue Light"/>
              <a:ea typeface="Helvetica Neue Light"/>
              <a:cs typeface="Helvetica Neue Light"/>
              <a:sym typeface="Helvetica Neue Light"/>
            </a:endParaRPr>
          </a:p>
        </p:txBody>
      </p:sp>
      <p:pic>
        <p:nvPicPr>
          <p:cNvPr id="388" name="Shape 388"/>
          <p:cNvPicPr preferRelativeResize="0"/>
          <p:nvPr/>
        </p:nvPicPr>
        <p:blipFill rotWithShape="1">
          <a:blip r:embed="rId5">
            <a:alphaModFix/>
          </a:blip>
          <a:srcRect r="27578"/>
          <a:stretch/>
        </p:blipFill>
        <p:spPr>
          <a:xfrm rot="5400000">
            <a:off x="3369732" y="4777267"/>
            <a:ext cx="1089968" cy="1003300"/>
          </a:xfrm>
          <a:prstGeom prst="rect">
            <a:avLst/>
          </a:prstGeom>
          <a:noFill/>
          <a:ln>
            <a:noFill/>
          </a:ln>
        </p:spPr>
      </p:pic>
      <p:grpSp>
        <p:nvGrpSpPr>
          <p:cNvPr id="389" name="Shape 389"/>
          <p:cNvGrpSpPr/>
          <p:nvPr/>
        </p:nvGrpSpPr>
        <p:grpSpPr>
          <a:xfrm rot="5400000">
            <a:off x="5233235" y="3991899"/>
            <a:ext cx="1978996" cy="2360000"/>
            <a:chOff x="2615177" y="893359"/>
            <a:chExt cx="1484247" cy="1770000"/>
          </a:xfrm>
        </p:grpSpPr>
        <p:sp>
          <p:nvSpPr>
            <p:cNvPr id="390" name="Shape 390"/>
            <p:cNvSpPr/>
            <p:nvPr/>
          </p:nvSpPr>
          <p:spPr>
            <a:xfrm>
              <a:off x="2615177" y="893359"/>
              <a:ext cx="1232100" cy="17700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391" name="Shape 391"/>
            <p:cNvSpPr/>
            <p:nvPr/>
          </p:nvSpPr>
          <p:spPr>
            <a:xfrm rot="5400000">
              <a:off x="3638474" y="2065091"/>
              <a:ext cx="461400" cy="460500"/>
            </a:xfrm>
            <a:prstGeom prst="triangle">
              <a:avLst>
                <a:gd name="adj" fmla="val 50000"/>
              </a:avLst>
            </a:prstGeom>
            <a:solidFill>
              <a:srgbClr val="000000"/>
            </a:solidFill>
            <a:ln>
              <a:noFill/>
            </a:ln>
          </p:spPr>
          <p:txBody>
            <a:bodyPr spcFirstLastPara="1" wrap="square" lIns="121900" tIns="121900" rIns="121900" bIns="121900" anchor="ctr" anchorCtr="0">
              <a:noAutofit/>
            </a:bodyPr>
            <a:lstStyle/>
            <a:p>
              <a:endParaRPr sz="2400"/>
            </a:p>
          </p:txBody>
        </p:sp>
      </p:grpSp>
      <p:sp>
        <p:nvSpPr>
          <p:cNvPr id="392" name="Shape 392"/>
          <p:cNvSpPr txBox="1"/>
          <p:nvPr/>
        </p:nvSpPr>
        <p:spPr>
          <a:xfrm>
            <a:off x="5580000" y="4472100"/>
            <a:ext cx="1634800" cy="10100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solidFill>
                  <a:srgbClr val="EFEFEF"/>
                </a:solidFill>
                <a:latin typeface="Helvetica Neue Light"/>
                <a:ea typeface="Helvetica Neue Light"/>
                <a:cs typeface="Helvetica Neue Light"/>
                <a:sym typeface="Helvetica Neue Light"/>
              </a:rPr>
              <a:t>We think this is in the “muddy middle” (it will get done, but not first)</a:t>
            </a:r>
            <a:endParaRPr sz="1333">
              <a:solidFill>
                <a:srgbClr val="EFEFEF"/>
              </a:solidFill>
              <a:latin typeface="Helvetica Neue Light"/>
              <a:ea typeface="Helvetica Neue Light"/>
              <a:cs typeface="Helvetica Neue Light"/>
              <a:sym typeface="Helvetica Neue Light"/>
            </a:endParaRPr>
          </a:p>
        </p:txBody>
      </p:sp>
      <p:pic>
        <p:nvPicPr>
          <p:cNvPr id="393" name="Shape 393"/>
          <p:cNvPicPr preferRelativeResize="0"/>
          <p:nvPr/>
        </p:nvPicPr>
        <p:blipFill rotWithShape="1">
          <a:blip r:embed="rId5">
            <a:alphaModFix/>
          </a:blip>
          <a:srcRect l="28111" r="16898"/>
          <a:stretch/>
        </p:blipFill>
        <p:spPr>
          <a:xfrm rot="10800000">
            <a:off x="5042801" y="4180566"/>
            <a:ext cx="708032" cy="85836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latin typeface="Helvetica Neue"/>
                <a:ea typeface="Helvetica Neue"/>
                <a:cs typeface="Helvetica Neue"/>
                <a:sym typeface="Helvetica Neue"/>
              </a:rPr>
              <a:t>Example  |</a:t>
            </a:r>
            <a:r>
              <a:rPr lang="en">
                <a:latin typeface="Helvetica Neue Light"/>
                <a:ea typeface="Helvetica Neue Light"/>
                <a:cs typeface="Helvetica Neue Light"/>
                <a:sym typeface="Helvetica Neue Light"/>
              </a:rPr>
              <a:t>  Simple Prioritization Rules</a:t>
            </a:r>
            <a:endParaRPr>
              <a:latin typeface="Helvetica Neue Light"/>
              <a:ea typeface="Helvetica Neue Light"/>
              <a:cs typeface="Helvetica Neue Light"/>
              <a:sym typeface="Helvetica Neue Light"/>
            </a:endParaRPr>
          </a:p>
        </p:txBody>
      </p:sp>
      <p:sp>
        <p:nvSpPr>
          <p:cNvPr id="399" name="Shape 39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Helvetica Neue Light"/>
              <a:buChar char="●"/>
            </a:pPr>
            <a:r>
              <a:rPr lang="en">
                <a:latin typeface="Helvetica Neue Light"/>
                <a:ea typeface="Helvetica Neue Light"/>
                <a:cs typeface="Helvetica Neue Light"/>
                <a:sym typeface="Helvetica Neue Light"/>
              </a:rPr>
              <a:t>Start highest delay impact first</a:t>
            </a:r>
            <a:endParaRPr>
              <a:latin typeface="Helvetica Neue Light"/>
              <a:ea typeface="Helvetica Neue Light"/>
              <a:cs typeface="Helvetica Neue Light"/>
              <a:sym typeface="Helvetica Neue Light"/>
            </a:endParaRPr>
          </a:p>
          <a:p>
            <a:pPr>
              <a:buFont typeface="Helvetica Neue Light"/>
              <a:buChar char="●"/>
            </a:pPr>
            <a:r>
              <a:rPr lang="en">
                <a:latin typeface="Helvetica Neue Light"/>
                <a:ea typeface="Helvetica Neue Light"/>
                <a:cs typeface="Helvetica Neue Light"/>
                <a:sym typeface="Helvetica Neue Light"/>
              </a:rPr>
              <a:t>Similar delay impact? start the quickest to deliver first</a:t>
            </a:r>
            <a:endParaRPr>
              <a:latin typeface="Helvetica Neue Light"/>
              <a:ea typeface="Helvetica Neue Light"/>
              <a:cs typeface="Helvetica Neue Light"/>
              <a:sym typeface="Helvetica Neue Light"/>
            </a:endParaRPr>
          </a:p>
          <a:p>
            <a:pPr>
              <a:buFont typeface="Helvetica Neue Light"/>
              <a:buChar char="●"/>
            </a:pPr>
            <a:r>
              <a:rPr lang="en">
                <a:latin typeface="Helvetica Neue Light"/>
                <a:ea typeface="Helvetica Neue Light"/>
                <a:cs typeface="Helvetica Neue Light"/>
                <a:sym typeface="Helvetica Neue Light"/>
              </a:rPr>
              <a:t>Similar delay impact? start the most strategically aligned first</a:t>
            </a:r>
            <a:endParaRPr>
              <a:latin typeface="Helvetica Neue Light"/>
              <a:ea typeface="Helvetica Neue Light"/>
              <a:cs typeface="Helvetica Neue Light"/>
              <a:sym typeface="Helvetica Neue Light"/>
            </a:endParaRPr>
          </a:p>
          <a:p>
            <a:pPr>
              <a:buFont typeface="Helvetica Neue Light"/>
              <a:buChar char="●"/>
            </a:pPr>
            <a:r>
              <a:rPr lang="en">
                <a:latin typeface="Helvetica Neue Light"/>
                <a:ea typeface="Helvetica Neue Light"/>
                <a:cs typeface="Helvetica Neue Light"/>
                <a:sym typeface="Helvetica Neue Light"/>
              </a:rPr>
              <a:t>Similar delay impact? start the most perishable delay profile first </a:t>
            </a:r>
            <a:endParaRPr>
              <a:latin typeface="Helvetica Neue Light"/>
              <a:ea typeface="Helvetica Neue Light"/>
              <a:cs typeface="Helvetica Neue Light"/>
              <a:sym typeface="Helvetica Neue Light"/>
            </a:endParaRPr>
          </a:p>
          <a:p>
            <a:pPr>
              <a:buFont typeface="Helvetica Neue Light"/>
              <a:buChar char="●"/>
            </a:pPr>
            <a:r>
              <a:rPr lang="en">
                <a:latin typeface="Helvetica Neue Light"/>
                <a:ea typeface="Helvetica Neue Light"/>
                <a:cs typeface="Helvetica Neue Light"/>
                <a:sym typeface="Helvetica Neue Light"/>
              </a:rPr>
              <a:t>Work from multiple teams? round robin at an agreed ratio</a:t>
            </a:r>
            <a:endParaRPr>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Helvetica Neue Light"/>
              <a:buChar char="●"/>
            </a:pPr>
            <a:r>
              <a:rPr lang="en">
                <a:latin typeface="Helvetica Neue Light"/>
                <a:ea typeface="Helvetica Neue Light"/>
                <a:cs typeface="Helvetica Neue Light"/>
                <a:sym typeface="Helvetica Neue Light"/>
              </a:rPr>
              <a:t>As a group, define the simple rules for the “muddy middle”</a:t>
            </a:r>
            <a:endParaRPr>
              <a:latin typeface="Helvetica Neue Light"/>
              <a:ea typeface="Helvetica Neue Light"/>
              <a:cs typeface="Helvetica Neue Light"/>
              <a:sym typeface="Helvetica Neue Light"/>
            </a:endParaRPr>
          </a:p>
        </p:txBody>
      </p:sp>
      <p:pic>
        <p:nvPicPr>
          <p:cNvPr id="405" name="Shape 405"/>
          <p:cNvPicPr preferRelativeResize="0"/>
          <p:nvPr/>
        </p:nvPicPr>
        <p:blipFill>
          <a:blip r:embed="rId3">
            <a:alphaModFix/>
          </a:blip>
          <a:stretch>
            <a:fillRect/>
          </a:stretch>
        </p:blipFill>
        <p:spPr>
          <a:xfrm>
            <a:off x="8293001" y="4089538"/>
            <a:ext cx="3584999" cy="1878461"/>
          </a:xfrm>
          <a:prstGeom prst="rect">
            <a:avLst/>
          </a:prstGeom>
          <a:noFill/>
          <a:ln>
            <a:noFill/>
          </a:ln>
        </p:spPr>
      </p:pic>
      <p:sp>
        <p:nvSpPr>
          <p:cNvPr id="406" name="Shape 40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latin typeface="Helvetica Neue"/>
                <a:ea typeface="Helvetica Neue"/>
                <a:cs typeface="Helvetica Neue"/>
                <a:sym typeface="Helvetica Neue"/>
              </a:rPr>
              <a:t>Exercise  |</a:t>
            </a:r>
            <a:r>
              <a:rPr lang="en">
                <a:latin typeface="Helvetica Neue Light"/>
                <a:ea typeface="Helvetica Neue Light"/>
                <a:cs typeface="Helvetica Neue Light"/>
                <a:sym typeface="Helvetica Neue Light"/>
              </a:rPr>
              <a:t>  Simple Rules for Muddy Middle</a:t>
            </a:r>
            <a:endParaRPr>
              <a:latin typeface="Helvetica Neue Light"/>
              <a:ea typeface="Helvetica Neue Light"/>
              <a:cs typeface="Helvetica Neue Light"/>
              <a:sym typeface="Helvetica Neue Light"/>
            </a:endParaRPr>
          </a:p>
        </p:txBody>
      </p:sp>
      <p:sp>
        <p:nvSpPr>
          <p:cNvPr id="407" name="Shape 407"/>
          <p:cNvSpPr txBox="1"/>
          <p:nvPr/>
        </p:nvSpPr>
        <p:spPr>
          <a:xfrm>
            <a:off x="1063300" y="237961"/>
            <a:ext cx="2958800" cy="435200"/>
          </a:xfrm>
          <a:prstGeom prst="rect">
            <a:avLst/>
          </a:prstGeom>
          <a:noFill/>
          <a:ln>
            <a:noFill/>
          </a:ln>
        </p:spPr>
        <p:txBody>
          <a:bodyPr spcFirstLastPara="1" wrap="square" lIns="121900" tIns="121900" rIns="121900" bIns="121900" anchor="ctr" anchorCtr="0">
            <a:noAutofit/>
          </a:bodyPr>
          <a:lstStyle/>
          <a:p>
            <a:pPr>
              <a:lnSpc>
                <a:spcPct val="115000"/>
              </a:lnSpc>
            </a:pPr>
            <a:r>
              <a:rPr lang="en" sz="1600">
                <a:solidFill>
                  <a:schemeClr val="dk2"/>
                </a:solidFill>
                <a:latin typeface="Helvetica Neue Light"/>
                <a:ea typeface="Helvetica Neue Light"/>
                <a:cs typeface="Helvetica Neue Light"/>
                <a:sym typeface="Helvetica Neue Light"/>
              </a:rPr>
              <a:t>(10 minutes)</a:t>
            </a:r>
            <a:endParaRPr sz="1600">
              <a:latin typeface="Helvetica Neue Light"/>
              <a:ea typeface="Helvetica Neue Light"/>
              <a:cs typeface="Helvetica Neue Light"/>
              <a:sym typeface="Helvetica Neue Light"/>
            </a:endParaRPr>
          </a:p>
        </p:txBody>
      </p:sp>
      <p:pic>
        <p:nvPicPr>
          <p:cNvPr id="408" name="Shape 408"/>
          <p:cNvPicPr preferRelativeResize="0"/>
          <p:nvPr/>
        </p:nvPicPr>
        <p:blipFill>
          <a:blip r:embed="rId4">
            <a:alphaModFix/>
          </a:blip>
          <a:stretch>
            <a:fillRect/>
          </a:stretch>
        </p:blipFill>
        <p:spPr>
          <a:xfrm>
            <a:off x="571241" y="181567"/>
            <a:ext cx="544467" cy="548000"/>
          </a:xfrm>
          <a:prstGeom prst="rect">
            <a:avLst/>
          </a:prstGeom>
          <a:noFill/>
          <a:ln>
            <a:noFill/>
          </a:ln>
        </p:spPr>
      </p:pic>
      <p:sp>
        <p:nvSpPr>
          <p:cNvPr id="409" name="Shape 409"/>
          <p:cNvSpPr txBox="1"/>
          <p:nvPr/>
        </p:nvSpPr>
        <p:spPr>
          <a:xfrm>
            <a:off x="9181219" y="4437900"/>
            <a:ext cx="1664800" cy="858400"/>
          </a:xfrm>
          <a:prstGeom prst="rect">
            <a:avLst/>
          </a:prstGeom>
          <a:noFill/>
          <a:ln>
            <a:noFill/>
          </a:ln>
        </p:spPr>
        <p:txBody>
          <a:bodyPr spcFirstLastPara="1" wrap="square" lIns="121900" tIns="121900" rIns="121900" bIns="121900" anchor="t" anchorCtr="0">
            <a:noAutofit/>
          </a:bodyPr>
          <a:lstStyle/>
          <a:p>
            <a:pPr algn="ctr"/>
            <a:r>
              <a:rPr lang="en" sz="2000" b="1" dirty="0">
                <a:solidFill>
                  <a:srgbClr val="666666"/>
                </a:solidFill>
                <a:latin typeface="Helvetica Neue"/>
                <a:ea typeface="Helvetica Neue"/>
                <a:cs typeface="Helvetica Neue"/>
                <a:sym typeface="Helvetica Neue"/>
              </a:rPr>
              <a:t>The Muddy Middle</a:t>
            </a:r>
            <a:endParaRPr sz="2000" b="1" dirty="0">
              <a:solidFill>
                <a:srgbClr val="666666"/>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ctrTitle"/>
          </p:nvPr>
        </p:nvSpPr>
        <p:spPr>
          <a:xfrm>
            <a:off x="415600" y="2496067"/>
            <a:ext cx="9624800" cy="1238000"/>
          </a:xfrm>
          <a:prstGeom prst="rect">
            <a:avLst/>
          </a:prstGeom>
        </p:spPr>
        <p:txBody>
          <a:bodyPr spcFirstLastPara="1" vert="horz" wrap="square" lIns="121900" tIns="121900" rIns="121900" bIns="121900" rtlCol="0" anchor="b" anchorCtr="0">
            <a:noAutofit/>
          </a:bodyPr>
          <a:lstStyle/>
          <a:p>
            <a:pPr algn="l"/>
            <a:r>
              <a:rPr lang="en" sz="6400" b="1">
                <a:latin typeface="Helvetica Neue"/>
                <a:ea typeface="Helvetica Neue"/>
                <a:cs typeface="Helvetica Neue"/>
                <a:sym typeface="Helvetica Neue"/>
              </a:rPr>
              <a:t>Quantification Where Necessary</a:t>
            </a:r>
            <a:endParaRPr sz="6400" b="1">
              <a:latin typeface="Helvetica Neue"/>
              <a:ea typeface="Helvetica Neue"/>
              <a:cs typeface="Helvetica Neue"/>
              <a:sym typeface="Helvetica Neue"/>
            </a:endParaRPr>
          </a:p>
        </p:txBody>
      </p:sp>
      <p:sp>
        <p:nvSpPr>
          <p:cNvPr id="415" name="Shape 415"/>
          <p:cNvSpPr txBox="1">
            <a:spLocks noGrp="1"/>
          </p:cNvSpPr>
          <p:nvPr>
            <p:ph type="subTitle" idx="1"/>
          </p:nvPr>
        </p:nvSpPr>
        <p:spPr>
          <a:xfrm>
            <a:off x="517200" y="3778833"/>
            <a:ext cx="11360800" cy="1056800"/>
          </a:xfrm>
          <a:prstGeom prst="rect">
            <a:avLst/>
          </a:prstGeom>
        </p:spPr>
        <p:txBody>
          <a:bodyPr spcFirstLastPara="1" vert="horz" wrap="square" lIns="121900" tIns="121900" rIns="121900" bIns="121900" rtlCol="0" anchor="t" anchorCtr="0">
            <a:noAutofit/>
          </a:bodyPr>
          <a:lstStyle/>
          <a:p>
            <a:pPr marL="0" indent="0" algn="l">
              <a:buClr>
                <a:srgbClr val="000000"/>
              </a:buClr>
              <a:buSzPts val="1100"/>
            </a:pPr>
            <a:r>
              <a:rPr lang="en">
                <a:solidFill>
                  <a:srgbClr val="999999"/>
                </a:solidFill>
                <a:latin typeface="Helvetica Neue Light"/>
                <a:ea typeface="Helvetica Neue Light"/>
                <a:cs typeface="Helvetica Neue Light"/>
                <a:sym typeface="Helvetica Neue Light"/>
              </a:rPr>
              <a:t>Phase Three</a:t>
            </a:r>
            <a:endParaRPr>
              <a:solidFill>
                <a:srgbClr val="999999"/>
              </a:solidFill>
              <a:latin typeface="Helvetica Neue Light"/>
              <a:ea typeface="Helvetica Neue Light"/>
              <a:cs typeface="Helvetica Neue Light"/>
              <a:sym typeface="Helvetica Neue Light"/>
            </a:endParaRPr>
          </a:p>
        </p:txBody>
      </p:sp>
      <p:cxnSp>
        <p:nvCxnSpPr>
          <p:cNvPr id="416" name="Shape 416"/>
          <p:cNvCxnSpPr/>
          <p:nvPr/>
        </p:nvCxnSpPr>
        <p:spPr>
          <a:xfrm>
            <a:off x="626367" y="3721487"/>
            <a:ext cx="3916400" cy="0"/>
          </a:xfrm>
          <a:prstGeom prst="straightConnector1">
            <a:avLst/>
          </a:prstGeom>
          <a:noFill/>
          <a:ln w="114300" cap="flat" cmpd="sng">
            <a:solidFill>
              <a:srgbClr val="000000"/>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endParaRPr/>
          </a:p>
        </p:txBody>
      </p:sp>
      <p:sp>
        <p:nvSpPr>
          <p:cNvPr id="422" name="Shape 4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423" name="Shape 42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ctrTitle"/>
          </p:nvPr>
        </p:nvSpPr>
        <p:spPr>
          <a:xfrm>
            <a:off x="415611" y="997087"/>
            <a:ext cx="11360800" cy="2736800"/>
          </a:xfrm>
          <a:prstGeom prst="rect">
            <a:avLst/>
          </a:prstGeom>
        </p:spPr>
        <p:txBody>
          <a:bodyPr spcFirstLastPara="1" vert="horz" wrap="square" lIns="121900" tIns="121900" rIns="121900" bIns="121900" rtlCol="0" anchor="b" anchorCtr="0">
            <a:noAutofit/>
          </a:bodyPr>
          <a:lstStyle/>
          <a:p>
            <a:pPr algn="l"/>
            <a:r>
              <a:rPr lang="en" sz="8000" b="1">
                <a:latin typeface="Helvetica Neue"/>
                <a:ea typeface="Helvetica Neue"/>
                <a:cs typeface="Helvetica Neue"/>
                <a:sym typeface="Helvetica Neue"/>
              </a:rPr>
              <a:t>&amp; Feedback</a:t>
            </a:r>
            <a:endParaRPr sz="8000" b="1">
              <a:latin typeface="Helvetica Neue"/>
              <a:ea typeface="Helvetica Neue"/>
              <a:cs typeface="Helvetica Neue"/>
              <a:sym typeface="Helvetica Neue"/>
            </a:endParaRPr>
          </a:p>
        </p:txBody>
      </p:sp>
      <p:sp>
        <p:nvSpPr>
          <p:cNvPr id="429" name="Shape 429"/>
          <p:cNvSpPr txBox="1">
            <a:spLocks noGrp="1"/>
          </p:cNvSpPr>
          <p:nvPr>
            <p:ph type="subTitle" idx="1"/>
          </p:nvPr>
        </p:nvSpPr>
        <p:spPr>
          <a:xfrm>
            <a:off x="517200" y="3778833"/>
            <a:ext cx="3807600" cy="1056800"/>
          </a:xfrm>
          <a:prstGeom prst="rect">
            <a:avLst/>
          </a:prstGeom>
        </p:spPr>
        <p:txBody>
          <a:bodyPr spcFirstLastPara="1" vert="horz" wrap="square" lIns="121900" tIns="121900" rIns="121900" bIns="121900" rtlCol="0" anchor="t" anchorCtr="0">
            <a:noAutofit/>
          </a:bodyPr>
          <a:lstStyle/>
          <a:p>
            <a:pPr marL="0" indent="0" algn="l"/>
            <a:r>
              <a:rPr lang="en">
                <a:solidFill>
                  <a:srgbClr val="999999"/>
                </a:solidFill>
                <a:latin typeface="Helvetica Neue Light"/>
                <a:ea typeface="Helvetica Neue Light"/>
                <a:cs typeface="Helvetica Neue Light"/>
                <a:sym typeface="Helvetica Neue Light"/>
              </a:rPr>
              <a:t>How did we do?</a:t>
            </a:r>
            <a:endParaRPr>
              <a:solidFill>
                <a:srgbClr val="999999"/>
              </a:solidFill>
              <a:latin typeface="Helvetica Neue Light"/>
              <a:ea typeface="Helvetica Neue Light"/>
              <a:cs typeface="Helvetica Neue Light"/>
              <a:sym typeface="Helvetica Neue Light"/>
            </a:endParaRPr>
          </a:p>
        </p:txBody>
      </p:sp>
      <p:cxnSp>
        <p:nvCxnSpPr>
          <p:cNvPr id="430" name="Shape 430"/>
          <p:cNvCxnSpPr/>
          <p:nvPr/>
        </p:nvCxnSpPr>
        <p:spPr>
          <a:xfrm>
            <a:off x="620267" y="3721487"/>
            <a:ext cx="5714800" cy="0"/>
          </a:xfrm>
          <a:prstGeom prst="straightConnector1">
            <a:avLst/>
          </a:prstGeom>
          <a:noFill/>
          <a:ln w="114300" cap="flat" cmpd="sng">
            <a:solidFill>
              <a:srgbClr val="000000"/>
            </a:solidFill>
            <a:prstDash val="solid"/>
            <a:round/>
            <a:headEnd type="none" w="med" len="med"/>
            <a:tailEnd type="none" w="med" len="med"/>
          </a:ln>
        </p:spPr>
      </p:cxnSp>
      <p:sp>
        <p:nvSpPr>
          <p:cNvPr id="431" name="Shape 431"/>
          <p:cNvSpPr txBox="1"/>
          <p:nvPr/>
        </p:nvSpPr>
        <p:spPr>
          <a:xfrm>
            <a:off x="415600" y="1284000"/>
            <a:ext cx="6559200" cy="1344400"/>
          </a:xfrm>
          <a:prstGeom prst="rect">
            <a:avLst/>
          </a:prstGeom>
          <a:noFill/>
          <a:ln>
            <a:noFill/>
          </a:ln>
        </p:spPr>
        <p:txBody>
          <a:bodyPr spcFirstLastPara="1" wrap="square" lIns="121900" tIns="121900" rIns="121900" bIns="121900" anchor="ctr" anchorCtr="0">
            <a:noAutofit/>
          </a:bodyPr>
          <a:lstStyle/>
          <a:p>
            <a:r>
              <a:rPr lang="en" sz="8000" b="1">
                <a:solidFill>
                  <a:schemeClr val="dk1"/>
                </a:solidFill>
                <a:latin typeface="Helvetica Neue"/>
                <a:ea typeface="Helvetica Neue"/>
                <a:cs typeface="Helvetica Neue"/>
                <a:sym typeface="Helvetica Neue"/>
              </a:rPr>
              <a:t>Closing</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latin typeface="Helvetica Neue"/>
                <a:ea typeface="Helvetica Neue"/>
                <a:cs typeface="Helvetica Neue"/>
                <a:sym typeface="Helvetica Neue"/>
              </a:rPr>
              <a:t>Closing  |  </a:t>
            </a:r>
            <a:r>
              <a:rPr lang="en">
                <a:latin typeface="Helvetica Neue Light"/>
                <a:ea typeface="Helvetica Neue Light"/>
                <a:cs typeface="Helvetica Neue Light"/>
                <a:sym typeface="Helvetica Neue Light"/>
              </a:rPr>
              <a:t>Questions</a:t>
            </a:r>
            <a:endParaRPr>
              <a:latin typeface="Helvetica Neue Light"/>
              <a:ea typeface="Helvetica Neue Light"/>
              <a:cs typeface="Helvetica Neue Light"/>
              <a:sym typeface="Helvetica Neue Light"/>
            </a:endParaRPr>
          </a:p>
        </p:txBody>
      </p:sp>
      <p:sp>
        <p:nvSpPr>
          <p:cNvPr id="443" name="Shape 443"/>
          <p:cNvSpPr txBox="1">
            <a:spLocks noGrp="1"/>
          </p:cNvSpPr>
          <p:nvPr>
            <p:ph type="body" idx="1"/>
          </p:nvPr>
        </p:nvSpPr>
        <p:spPr>
          <a:xfrm>
            <a:off x="415600" y="1536633"/>
            <a:ext cx="5093200" cy="4555200"/>
          </a:xfrm>
          <a:prstGeom prst="rect">
            <a:avLst/>
          </a:prstGeom>
        </p:spPr>
        <p:txBody>
          <a:bodyPr spcFirstLastPara="1" vert="horz" wrap="square" lIns="121900" tIns="121900" rIns="121900" bIns="121900" rtlCol="0" anchor="t" anchorCtr="0">
            <a:noAutofit/>
          </a:bodyPr>
          <a:lstStyle/>
          <a:p>
            <a:pPr marL="0" indent="0">
              <a:buNone/>
            </a:pPr>
            <a:r>
              <a:rPr lang="en">
                <a:latin typeface="Helvetica Neue Light"/>
                <a:ea typeface="Helvetica Neue Light"/>
                <a:cs typeface="Helvetica Neue Light"/>
                <a:sym typeface="Helvetica Neue Light"/>
              </a:rPr>
              <a:t>What questions do you have?</a:t>
            </a:r>
            <a:endParaRPr>
              <a:latin typeface="Helvetica Neue Light"/>
              <a:ea typeface="Helvetica Neue Light"/>
              <a:cs typeface="Helvetica Neue Light"/>
              <a:sym typeface="Helvetica Neue Light"/>
            </a:endParaRPr>
          </a:p>
          <a:p>
            <a:pPr marL="0" indent="0">
              <a:spcBef>
                <a:spcPts val="2133"/>
              </a:spcBef>
              <a:buNone/>
            </a:pPr>
            <a:r>
              <a:rPr lang="en">
                <a:latin typeface="Helvetica Neue Light"/>
                <a:ea typeface="Helvetica Neue Light"/>
                <a:cs typeface="Helvetica Neue Light"/>
                <a:sym typeface="Helvetica Neue Light"/>
              </a:rPr>
              <a:t>What came up as we explored these topics?</a:t>
            </a:r>
            <a:endParaRPr>
              <a:latin typeface="Helvetica Neue Light"/>
              <a:ea typeface="Helvetica Neue Light"/>
              <a:cs typeface="Helvetica Neue Light"/>
              <a:sym typeface="Helvetica Neue Light"/>
            </a:endParaRPr>
          </a:p>
          <a:p>
            <a:pPr marL="0" indent="0">
              <a:spcBef>
                <a:spcPts val="2133"/>
              </a:spcBef>
              <a:spcAft>
                <a:spcPts val="2133"/>
              </a:spcAft>
              <a:buClr>
                <a:schemeClr val="dk1"/>
              </a:buClr>
              <a:buSzPts val="1100"/>
              <a:buNone/>
            </a:pPr>
            <a:r>
              <a:rPr lang="en">
                <a:latin typeface="Helvetica Neue Light"/>
                <a:ea typeface="Helvetica Neue Light"/>
                <a:cs typeface="Helvetica Neue Light"/>
                <a:sym typeface="Helvetica Neue Light"/>
              </a:rPr>
              <a:t>What have you learned?</a:t>
            </a:r>
            <a:endParaRPr>
              <a:latin typeface="Helvetica Neue Light"/>
              <a:ea typeface="Helvetica Neue Light"/>
              <a:cs typeface="Helvetica Neue Light"/>
              <a:sym typeface="Helvetica Neue Light"/>
            </a:endParaRPr>
          </a:p>
        </p:txBody>
      </p:sp>
      <p:sp>
        <p:nvSpPr>
          <p:cNvPr id="444" name="Shape 444"/>
          <p:cNvSpPr/>
          <p:nvPr/>
        </p:nvSpPr>
        <p:spPr>
          <a:xfrm>
            <a:off x="4040900" y="-83467"/>
            <a:ext cx="10975600" cy="6941600"/>
          </a:xfrm>
          <a:prstGeom prst="parallelogram">
            <a:avLst>
              <a:gd name="adj" fmla="val 40182"/>
            </a:avLst>
          </a:prstGeom>
          <a:solidFill>
            <a:srgbClr val="000000"/>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Shape 456"/>
          <p:cNvPicPr preferRelativeResize="0"/>
          <p:nvPr/>
        </p:nvPicPr>
        <p:blipFill rotWithShape="1">
          <a:blip r:embed="rId3">
            <a:alphaModFix/>
          </a:blip>
          <a:srcRect l="34571" t="2802" r="4010" b="57998"/>
          <a:stretch/>
        </p:blipFill>
        <p:spPr>
          <a:xfrm>
            <a:off x="1" y="1536634"/>
            <a:ext cx="8836633" cy="5321365"/>
          </a:xfrm>
          <a:prstGeom prst="rect">
            <a:avLst/>
          </a:prstGeom>
          <a:noFill/>
          <a:ln>
            <a:noFill/>
          </a:ln>
        </p:spPr>
      </p:pic>
      <p:sp>
        <p:nvSpPr>
          <p:cNvPr id="457" name="Shape 4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latin typeface="Helvetica Neue"/>
                <a:ea typeface="Helvetica Neue"/>
                <a:cs typeface="Helvetica Neue"/>
                <a:sym typeface="Helvetica Neue"/>
              </a:rPr>
              <a:t>Closing  |  </a:t>
            </a:r>
            <a:r>
              <a:rPr lang="en">
                <a:latin typeface="Helvetica Neue Light"/>
                <a:ea typeface="Helvetica Neue Light"/>
                <a:cs typeface="Helvetica Neue Light"/>
                <a:sym typeface="Helvetica Neue Light"/>
              </a:rPr>
              <a:t>Feedback / Final Thoughts</a:t>
            </a:r>
            <a:endParaRPr>
              <a:latin typeface="Helvetica Neue Light"/>
              <a:ea typeface="Helvetica Neue Light"/>
              <a:cs typeface="Helvetica Neue Light"/>
              <a:sym typeface="Helvetica Neue Light"/>
            </a:endParaRPr>
          </a:p>
        </p:txBody>
      </p:sp>
      <p:sp>
        <p:nvSpPr>
          <p:cNvPr id="458" name="Shape 458"/>
          <p:cNvSpPr txBox="1"/>
          <p:nvPr/>
        </p:nvSpPr>
        <p:spPr>
          <a:xfrm>
            <a:off x="559267" y="1956067"/>
            <a:ext cx="3887200" cy="40000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a:solidFill>
                  <a:srgbClr val="F3F3F3"/>
                </a:solidFill>
                <a:latin typeface="Helvetica Neue Light"/>
                <a:ea typeface="Helvetica Neue Light"/>
                <a:cs typeface="Helvetica Neue Light"/>
                <a:sym typeface="Helvetica Neue Light"/>
              </a:rPr>
              <a:t>How would you describe your experience during this workshop?</a:t>
            </a:r>
            <a:endParaRPr sz="2400">
              <a:solidFill>
                <a:srgbClr val="F3F3F3"/>
              </a:solidFill>
              <a:latin typeface="Helvetica Neue Light"/>
              <a:ea typeface="Helvetica Neue Light"/>
              <a:cs typeface="Helvetica Neue Light"/>
              <a:sym typeface="Helvetica Neue Light"/>
            </a:endParaRPr>
          </a:p>
          <a:p>
            <a:pPr>
              <a:lnSpc>
                <a:spcPct val="115000"/>
              </a:lnSpc>
              <a:spcBef>
                <a:spcPts val="2133"/>
              </a:spcBef>
              <a:spcAft>
                <a:spcPts val="2133"/>
              </a:spcAft>
            </a:pPr>
            <a:r>
              <a:rPr lang="en" sz="2400">
                <a:solidFill>
                  <a:srgbClr val="F3F3F3"/>
                </a:solidFill>
                <a:latin typeface="Helvetica Neue Light"/>
                <a:ea typeface="Helvetica Neue Light"/>
                <a:cs typeface="Helvetica Neue Light"/>
                <a:sym typeface="Helvetica Neue Light"/>
              </a:rPr>
              <a:t>Any final thoughts?</a:t>
            </a:r>
            <a:endParaRPr sz="2400">
              <a:solidFill>
                <a:srgbClr val="F3F3F3"/>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p:nvPr/>
        </p:nvSpPr>
        <p:spPr>
          <a:xfrm>
            <a:off x="0" y="0"/>
            <a:ext cx="12192000" cy="68580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464" name="Shape 464"/>
          <p:cNvSpPr txBox="1">
            <a:spLocks noGrp="1"/>
          </p:cNvSpPr>
          <p:nvPr>
            <p:ph type="ctrTitle" idx="4294967295"/>
          </p:nvPr>
        </p:nvSpPr>
        <p:spPr>
          <a:xfrm>
            <a:off x="415611" y="997087"/>
            <a:ext cx="11360800" cy="2736800"/>
          </a:xfrm>
          <a:prstGeom prst="rect">
            <a:avLst/>
          </a:prstGeom>
        </p:spPr>
        <p:txBody>
          <a:bodyPr spcFirstLastPara="1" vert="horz" wrap="square" lIns="121900" tIns="121900" rIns="121900" bIns="121900" rtlCol="0" anchor="t" anchorCtr="0">
            <a:noAutofit/>
          </a:bodyPr>
          <a:lstStyle/>
          <a:p>
            <a:pPr>
              <a:spcBef>
                <a:spcPts val="0"/>
              </a:spcBef>
            </a:pPr>
            <a:endParaRPr sz="8000" b="1">
              <a:solidFill>
                <a:srgbClr val="FFFFFF"/>
              </a:solidFill>
              <a:latin typeface="Helvetica Neue"/>
              <a:ea typeface="Helvetica Neue"/>
              <a:cs typeface="Helvetica Neue"/>
              <a:sym typeface="Helvetica Neue"/>
            </a:endParaRPr>
          </a:p>
          <a:p>
            <a:pPr>
              <a:spcBef>
                <a:spcPts val="0"/>
              </a:spcBef>
            </a:pPr>
            <a:r>
              <a:rPr lang="en" sz="8000" b="1">
                <a:solidFill>
                  <a:srgbClr val="FFFFFF"/>
                </a:solidFill>
                <a:latin typeface="Helvetica Neue"/>
                <a:ea typeface="Helvetica Neue"/>
                <a:cs typeface="Helvetica Neue"/>
                <a:sym typeface="Helvetica Neue"/>
              </a:rPr>
              <a:t>Workshop</a:t>
            </a:r>
            <a:endParaRPr sz="8000" b="1">
              <a:solidFill>
                <a:srgbClr val="FFFFFF"/>
              </a:solidFill>
              <a:latin typeface="Helvetica Neue"/>
              <a:ea typeface="Helvetica Neue"/>
              <a:cs typeface="Helvetica Neue"/>
              <a:sym typeface="Helvetica Neue"/>
            </a:endParaRPr>
          </a:p>
        </p:txBody>
      </p:sp>
      <p:sp>
        <p:nvSpPr>
          <p:cNvPr id="465" name="Shape 465"/>
          <p:cNvSpPr txBox="1"/>
          <p:nvPr/>
        </p:nvSpPr>
        <p:spPr>
          <a:xfrm>
            <a:off x="418123" y="54708"/>
            <a:ext cx="4000000" cy="4000000"/>
          </a:xfrm>
          <a:prstGeom prst="rect">
            <a:avLst/>
          </a:prstGeom>
          <a:noFill/>
          <a:ln>
            <a:noFill/>
          </a:ln>
        </p:spPr>
        <p:txBody>
          <a:bodyPr spcFirstLastPara="1" wrap="square" lIns="121900" tIns="121900" rIns="121900" bIns="121900" anchor="ctr" anchorCtr="0">
            <a:noAutofit/>
          </a:bodyPr>
          <a:lstStyle/>
          <a:p>
            <a:r>
              <a:rPr lang="en" sz="8000" b="1">
                <a:solidFill>
                  <a:srgbClr val="FFFFFF"/>
                </a:solidFill>
                <a:latin typeface="Helvetica Neue"/>
                <a:ea typeface="Helvetica Neue"/>
                <a:cs typeface="Helvetica Neue"/>
                <a:sym typeface="Helvetica Neue"/>
              </a:rPr>
              <a:t>End of</a:t>
            </a:r>
            <a:endParaRPr sz="2400"/>
          </a:p>
        </p:txBody>
      </p:sp>
      <p:cxnSp>
        <p:nvCxnSpPr>
          <p:cNvPr id="466" name="Shape 466"/>
          <p:cNvCxnSpPr/>
          <p:nvPr/>
        </p:nvCxnSpPr>
        <p:spPr>
          <a:xfrm>
            <a:off x="626367" y="3721487"/>
            <a:ext cx="4004400" cy="0"/>
          </a:xfrm>
          <a:prstGeom prst="straightConnector1">
            <a:avLst/>
          </a:prstGeom>
          <a:noFill/>
          <a:ln w="114300" cap="flat" cmpd="sng">
            <a:solidFill>
              <a:srgbClr val="FFFFFF"/>
            </a:solidFill>
            <a:prstDash val="solid"/>
            <a:round/>
            <a:headEnd type="none" w="med" len="med"/>
            <a:tailEnd type="none" w="med" len="med"/>
          </a:ln>
        </p:spPr>
      </p:cxnSp>
      <p:sp>
        <p:nvSpPr>
          <p:cNvPr id="467" name="Shape 467"/>
          <p:cNvSpPr txBox="1">
            <a:spLocks noGrp="1"/>
          </p:cNvSpPr>
          <p:nvPr>
            <p:ph type="subTitle" idx="4294967295"/>
          </p:nvPr>
        </p:nvSpPr>
        <p:spPr>
          <a:xfrm>
            <a:off x="517200" y="3790556"/>
            <a:ext cx="11360800" cy="1056800"/>
          </a:xfrm>
          <a:prstGeom prst="rect">
            <a:avLst/>
          </a:prstGeom>
        </p:spPr>
        <p:txBody>
          <a:bodyPr spcFirstLastPara="1" vert="horz" wrap="square" lIns="121900" tIns="121900" rIns="121900" bIns="121900" rtlCol="0" anchor="t" anchorCtr="0">
            <a:noAutofit/>
          </a:bodyPr>
          <a:lstStyle/>
          <a:p>
            <a:pPr marL="0" indent="0">
              <a:spcBef>
                <a:spcPts val="0"/>
              </a:spcBef>
              <a:spcAft>
                <a:spcPts val="2133"/>
              </a:spcAft>
              <a:buNone/>
            </a:pPr>
            <a:r>
              <a:rPr lang="en">
                <a:solidFill>
                  <a:srgbClr val="999999"/>
                </a:solidFill>
                <a:latin typeface="Helvetica Neue Light"/>
                <a:ea typeface="Helvetica Neue Light"/>
                <a:cs typeface="Helvetica Neue Light"/>
                <a:sym typeface="Helvetica Neue Light"/>
              </a:rPr>
              <a:t>Thank you</a:t>
            </a:r>
            <a:endParaRPr>
              <a:solidFill>
                <a:srgbClr val="999999"/>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ctrTitle"/>
          </p:nvPr>
        </p:nvSpPr>
        <p:spPr>
          <a:xfrm>
            <a:off x="415600" y="2496067"/>
            <a:ext cx="9624800" cy="1238000"/>
          </a:xfrm>
          <a:prstGeom prst="rect">
            <a:avLst/>
          </a:prstGeom>
        </p:spPr>
        <p:txBody>
          <a:bodyPr spcFirstLastPara="1" vert="horz" wrap="square" lIns="121900" tIns="121900" rIns="121900" bIns="121900" rtlCol="0" anchor="b" anchorCtr="0">
            <a:noAutofit/>
          </a:bodyPr>
          <a:lstStyle/>
          <a:p>
            <a:pPr algn="l"/>
            <a:r>
              <a:rPr lang="en" sz="6400" b="1">
                <a:latin typeface="Helvetica Neue"/>
                <a:ea typeface="Helvetica Neue"/>
                <a:cs typeface="Helvetica Neue"/>
                <a:sym typeface="Helvetica Neue"/>
              </a:rPr>
              <a:t>Prioritization &amp; Cost of Delay Key Lessons</a:t>
            </a:r>
            <a:endParaRPr sz="6400" b="1">
              <a:latin typeface="Helvetica Neue"/>
              <a:ea typeface="Helvetica Neue"/>
              <a:cs typeface="Helvetica Neue"/>
              <a:sym typeface="Helvetica Neue"/>
            </a:endParaRPr>
          </a:p>
        </p:txBody>
      </p:sp>
      <p:sp>
        <p:nvSpPr>
          <p:cNvPr id="111" name="Shape 111"/>
          <p:cNvSpPr txBox="1">
            <a:spLocks noGrp="1"/>
          </p:cNvSpPr>
          <p:nvPr>
            <p:ph type="subTitle" idx="1"/>
          </p:nvPr>
        </p:nvSpPr>
        <p:spPr>
          <a:xfrm>
            <a:off x="517200" y="3778833"/>
            <a:ext cx="11360800" cy="1056800"/>
          </a:xfrm>
          <a:prstGeom prst="rect">
            <a:avLst/>
          </a:prstGeom>
        </p:spPr>
        <p:txBody>
          <a:bodyPr spcFirstLastPara="1" vert="horz" wrap="square" lIns="121900" tIns="121900" rIns="121900" bIns="121900" rtlCol="0" anchor="t" anchorCtr="0">
            <a:noAutofit/>
          </a:bodyPr>
          <a:lstStyle/>
          <a:p>
            <a:pPr marL="0" indent="0" algn="l">
              <a:buClr>
                <a:srgbClr val="000000"/>
              </a:buClr>
              <a:buSzPts val="1100"/>
            </a:pPr>
            <a:r>
              <a:rPr lang="en">
                <a:solidFill>
                  <a:srgbClr val="999999"/>
                </a:solidFill>
                <a:latin typeface="Helvetica Neue Light"/>
                <a:ea typeface="Helvetica Neue Light"/>
                <a:cs typeface="Helvetica Neue Light"/>
                <a:sym typeface="Helvetica Neue Light"/>
              </a:rPr>
              <a:t>Phase One</a:t>
            </a:r>
            <a:endParaRPr>
              <a:solidFill>
                <a:srgbClr val="999999"/>
              </a:solidFill>
              <a:latin typeface="Helvetica Neue Light"/>
              <a:ea typeface="Helvetica Neue Light"/>
              <a:cs typeface="Helvetica Neue Light"/>
              <a:sym typeface="Helvetica Neue Light"/>
            </a:endParaRPr>
          </a:p>
        </p:txBody>
      </p:sp>
      <p:cxnSp>
        <p:nvCxnSpPr>
          <p:cNvPr id="112" name="Shape 112"/>
          <p:cNvCxnSpPr/>
          <p:nvPr/>
        </p:nvCxnSpPr>
        <p:spPr>
          <a:xfrm>
            <a:off x="626367" y="3721487"/>
            <a:ext cx="7196000" cy="0"/>
          </a:xfrm>
          <a:prstGeom prst="straightConnector1">
            <a:avLst/>
          </a:prstGeom>
          <a:noFill/>
          <a:ln w="114300" cap="flat" cmpd="sng">
            <a:solidFill>
              <a:srgbClr val="000000"/>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653667" y="600200"/>
            <a:ext cx="10765600" cy="5454400"/>
          </a:xfrm>
          <a:prstGeom prst="rect">
            <a:avLst/>
          </a:prstGeom>
        </p:spPr>
        <p:txBody>
          <a:bodyPr spcFirstLastPara="1" vert="horz" wrap="square" lIns="121900" tIns="121900" rIns="121900" bIns="121900" rtlCol="0" anchor="ctr" anchorCtr="0">
            <a:noAutofit/>
          </a:bodyPr>
          <a:lstStyle/>
          <a:p>
            <a:pPr algn="ctr"/>
            <a:r>
              <a:rPr lang="en" sz="4800">
                <a:latin typeface="Helvetica Neue"/>
                <a:ea typeface="Helvetica Neue"/>
                <a:cs typeface="Helvetica Neue"/>
                <a:sym typeface="Helvetica Neue"/>
              </a:rPr>
              <a:t>Prioritization needs us to</a:t>
            </a:r>
            <a:endParaRPr sz="4800">
              <a:latin typeface="Helvetica Neue"/>
              <a:ea typeface="Helvetica Neue"/>
              <a:cs typeface="Helvetica Neue"/>
              <a:sym typeface="Helvetica Neue"/>
            </a:endParaRPr>
          </a:p>
          <a:p>
            <a:pPr algn="ctr"/>
            <a:r>
              <a:rPr lang="en" sz="4800">
                <a:latin typeface="Helvetica Neue"/>
                <a:ea typeface="Helvetica Neue"/>
                <a:cs typeface="Helvetica Neue"/>
                <a:sym typeface="Helvetica Neue"/>
              </a:rPr>
              <a:t>Shift from the </a:t>
            </a:r>
            <a:endParaRPr sz="4800">
              <a:latin typeface="Helvetica Neue"/>
              <a:ea typeface="Helvetica Neue"/>
              <a:cs typeface="Helvetica Neue"/>
              <a:sym typeface="Helvetica Neue"/>
            </a:endParaRPr>
          </a:p>
          <a:p>
            <a:pPr algn="ctr"/>
            <a:endParaRPr sz="4800">
              <a:latin typeface="Helvetica Neue"/>
              <a:ea typeface="Helvetica Neue"/>
              <a:cs typeface="Helvetica Neue"/>
              <a:sym typeface="Helvetica Neue"/>
            </a:endParaRPr>
          </a:p>
          <a:p>
            <a:pPr algn="ctr"/>
            <a:r>
              <a:rPr lang="en" sz="4800" b="1">
                <a:latin typeface="Helvetica Neue"/>
                <a:ea typeface="Helvetica Neue"/>
                <a:cs typeface="Helvetica Neue"/>
                <a:sym typeface="Helvetica Neue"/>
              </a:rPr>
              <a:t>Value of doing </a:t>
            </a:r>
            <a:endParaRPr sz="4800" b="1">
              <a:latin typeface="Helvetica Neue"/>
              <a:ea typeface="Helvetica Neue"/>
              <a:cs typeface="Helvetica Neue"/>
              <a:sym typeface="Helvetica Neue"/>
            </a:endParaRPr>
          </a:p>
          <a:p>
            <a:pPr algn="ctr"/>
            <a:r>
              <a:rPr lang="en" sz="4800">
                <a:latin typeface="Helvetica Neue"/>
                <a:ea typeface="Helvetica Neue"/>
                <a:cs typeface="Helvetica Neue"/>
                <a:sym typeface="Helvetica Neue"/>
              </a:rPr>
              <a:t>to </a:t>
            </a:r>
            <a:endParaRPr sz="4800">
              <a:latin typeface="Helvetica Neue"/>
              <a:ea typeface="Helvetica Neue"/>
              <a:cs typeface="Helvetica Neue"/>
              <a:sym typeface="Helvetica Neue"/>
            </a:endParaRPr>
          </a:p>
          <a:p>
            <a:pPr algn="ctr"/>
            <a:r>
              <a:rPr lang="en" sz="4800" b="1">
                <a:latin typeface="Helvetica Neue"/>
                <a:ea typeface="Helvetica Neue"/>
                <a:cs typeface="Helvetica Neue"/>
                <a:sym typeface="Helvetica Neue"/>
              </a:rPr>
              <a:t>Impact of delay</a:t>
            </a:r>
            <a:endParaRPr sz="4800" b="1">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p:nvPr/>
        </p:nvSpPr>
        <p:spPr>
          <a:xfrm>
            <a:off x="7893245" y="4796552"/>
            <a:ext cx="2608000" cy="612000"/>
          </a:xfrm>
          <a:prstGeom prst="rect">
            <a:avLst/>
          </a:prstGeom>
          <a:noFill/>
          <a:ln>
            <a:noFill/>
          </a:ln>
        </p:spPr>
        <p:txBody>
          <a:bodyPr spcFirstLastPara="1" wrap="square" lIns="121900" tIns="121900" rIns="121900" bIns="121900" anchor="t" anchorCtr="0">
            <a:noAutofit/>
          </a:bodyPr>
          <a:lstStyle/>
          <a:p>
            <a:r>
              <a:rPr lang="en" b="1" dirty="0">
                <a:latin typeface="Helvetica Neue"/>
                <a:ea typeface="Helvetica Neue"/>
                <a:cs typeface="Helvetica Neue"/>
                <a:sym typeface="Helvetica Neue"/>
              </a:rPr>
              <a:t>Suggested Reading:</a:t>
            </a:r>
            <a:r>
              <a:rPr lang="en" dirty="0">
                <a:latin typeface="Helvetica Neue Light"/>
                <a:ea typeface="Helvetica Neue Light"/>
                <a:cs typeface="Helvetica Neue Light"/>
                <a:sym typeface="Helvetica Neue Light"/>
              </a:rPr>
              <a:t> </a:t>
            </a:r>
            <a:r>
              <a:rPr lang="en" u="sng" dirty="0">
                <a:solidFill>
                  <a:srgbClr val="00B0EB"/>
                </a:solidFill>
                <a:latin typeface="Helvetica Neue Light"/>
                <a:ea typeface="Helvetica Neue Light"/>
                <a:cs typeface="Helvetica Neue Light"/>
                <a:sym typeface="Helvetica Neue Light"/>
                <a:hlinkClick r:id="rId3"/>
              </a:rPr>
              <a:t>Principles of Product Development Flow</a:t>
            </a:r>
            <a:endParaRPr dirty="0">
              <a:solidFill>
                <a:srgbClr val="00B0EB"/>
              </a:solidFill>
              <a:latin typeface="Helvetica Neue Light"/>
              <a:ea typeface="Helvetica Neue Light"/>
              <a:cs typeface="Helvetica Neue Light"/>
              <a:sym typeface="Helvetica Neue Light"/>
            </a:endParaRPr>
          </a:p>
        </p:txBody>
      </p:sp>
      <p:grpSp>
        <p:nvGrpSpPr>
          <p:cNvPr id="123" name="Shape 123"/>
          <p:cNvGrpSpPr/>
          <p:nvPr/>
        </p:nvGrpSpPr>
        <p:grpSpPr>
          <a:xfrm rot="5400000">
            <a:off x="2372586" y="-294952"/>
            <a:ext cx="4043429" cy="6330400"/>
            <a:chOff x="639927" y="160784"/>
            <a:chExt cx="3032572" cy="4747800"/>
          </a:xfrm>
        </p:grpSpPr>
        <p:sp>
          <p:nvSpPr>
            <p:cNvPr id="124" name="Shape 124"/>
            <p:cNvSpPr/>
            <p:nvPr/>
          </p:nvSpPr>
          <p:spPr>
            <a:xfrm>
              <a:off x="639927" y="160784"/>
              <a:ext cx="2642400" cy="47478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125" name="Shape 125"/>
            <p:cNvSpPr/>
            <p:nvPr/>
          </p:nvSpPr>
          <p:spPr>
            <a:xfrm rot="5400000">
              <a:off x="3211549" y="1465241"/>
              <a:ext cx="461400" cy="460500"/>
            </a:xfrm>
            <a:prstGeom prst="triangle">
              <a:avLst>
                <a:gd name="adj" fmla="val 50000"/>
              </a:avLst>
            </a:prstGeom>
            <a:solidFill>
              <a:srgbClr val="000000"/>
            </a:solidFill>
            <a:ln>
              <a:noFill/>
            </a:ln>
          </p:spPr>
          <p:txBody>
            <a:bodyPr spcFirstLastPara="1" wrap="square" lIns="121900" tIns="121900" rIns="121900" bIns="121900" anchor="ctr" anchorCtr="0">
              <a:noAutofit/>
            </a:bodyPr>
            <a:lstStyle/>
            <a:p>
              <a:endParaRPr sz="2400"/>
            </a:p>
          </p:txBody>
        </p:sp>
      </p:grpSp>
      <p:sp>
        <p:nvSpPr>
          <p:cNvPr id="126" name="Shape 126"/>
          <p:cNvSpPr txBox="1"/>
          <p:nvPr/>
        </p:nvSpPr>
        <p:spPr>
          <a:xfrm>
            <a:off x="1666367" y="1307799"/>
            <a:ext cx="5611600" cy="2510000"/>
          </a:xfrm>
          <a:prstGeom prst="rect">
            <a:avLst/>
          </a:prstGeom>
          <a:noFill/>
          <a:ln>
            <a:noFill/>
          </a:ln>
        </p:spPr>
        <p:txBody>
          <a:bodyPr spcFirstLastPara="1" wrap="square" lIns="121900" tIns="121900" rIns="121900" bIns="121900" anchor="t" anchorCtr="0">
            <a:noAutofit/>
          </a:bodyPr>
          <a:lstStyle/>
          <a:p>
            <a:pPr>
              <a:lnSpc>
                <a:spcPct val="115000"/>
              </a:lnSpc>
            </a:pPr>
            <a:r>
              <a:rPr lang="en" sz="3200">
                <a:solidFill>
                  <a:srgbClr val="EFEFEF"/>
                </a:solidFill>
                <a:latin typeface="Helvetica Neue Light"/>
                <a:ea typeface="Helvetica Neue Light"/>
                <a:cs typeface="Helvetica Neue Light"/>
                <a:sym typeface="Helvetica Neue Light"/>
              </a:rPr>
              <a:t>The problem with any prioritization decision is [it is a] decision to service one job and delay another.</a:t>
            </a:r>
            <a:endParaRPr sz="3200">
              <a:solidFill>
                <a:srgbClr val="EFEFEF"/>
              </a:solidFill>
              <a:latin typeface="Helvetica Neue Light"/>
              <a:ea typeface="Helvetica Neue Light"/>
              <a:cs typeface="Helvetica Neue Light"/>
              <a:sym typeface="Helvetica Neue Light"/>
            </a:endParaRPr>
          </a:p>
        </p:txBody>
      </p:sp>
      <p:sp>
        <p:nvSpPr>
          <p:cNvPr id="127" name="Shape 127"/>
          <p:cNvSpPr txBox="1"/>
          <p:nvPr/>
        </p:nvSpPr>
        <p:spPr>
          <a:xfrm>
            <a:off x="4506165" y="4833273"/>
            <a:ext cx="2165200" cy="655600"/>
          </a:xfrm>
          <a:prstGeom prst="rect">
            <a:avLst/>
          </a:prstGeom>
          <a:noFill/>
          <a:ln>
            <a:noFill/>
          </a:ln>
        </p:spPr>
        <p:txBody>
          <a:bodyPr spcFirstLastPara="1" wrap="square" lIns="121900" tIns="121900" rIns="121900" bIns="121900" anchor="t" anchorCtr="0">
            <a:noAutofit/>
          </a:bodyPr>
          <a:lstStyle/>
          <a:p>
            <a:pPr algn="ctr"/>
            <a:r>
              <a:rPr lang="en" sz="2133">
                <a:solidFill>
                  <a:srgbClr val="666666"/>
                </a:solidFill>
                <a:latin typeface="Georgia"/>
                <a:ea typeface="Georgia"/>
                <a:cs typeface="Georgia"/>
                <a:sym typeface="Georgia"/>
              </a:rPr>
              <a:t>Don Reinertsen</a:t>
            </a:r>
            <a:endParaRPr sz="2133">
              <a:solidFill>
                <a:srgbClr val="666666"/>
              </a:solidFill>
              <a:latin typeface="Georgia"/>
              <a:ea typeface="Georgia"/>
              <a:cs typeface="Georgia"/>
              <a:sym typeface="Georgia"/>
            </a:endParaRPr>
          </a:p>
        </p:txBody>
      </p:sp>
      <p:pic>
        <p:nvPicPr>
          <p:cNvPr id="128" name="Shape 128"/>
          <p:cNvPicPr preferRelativeResize="0"/>
          <p:nvPr/>
        </p:nvPicPr>
        <p:blipFill rotWithShape="1">
          <a:blip r:embed="rId4">
            <a:alphaModFix/>
          </a:blip>
          <a:srcRect b="38107"/>
          <a:stretch/>
        </p:blipFill>
        <p:spPr>
          <a:xfrm flipH="1">
            <a:off x="6027755" y="3360067"/>
            <a:ext cx="1053799" cy="991668"/>
          </a:xfrm>
          <a:prstGeom prst="rect">
            <a:avLst/>
          </a:prstGeom>
          <a:noFill/>
          <a:ln>
            <a:noFill/>
          </a:ln>
        </p:spPr>
      </p:pic>
      <p:pic>
        <p:nvPicPr>
          <p:cNvPr id="129" name="Shape 129" descr="image149.png"/>
          <p:cNvPicPr preferRelativeResize="0"/>
          <p:nvPr/>
        </p:nvPicPr>
        <p:blipFill rotWithShape="1">
          <a:blip r:embed="rId5">
            <a:alphaModFix/>
          </a:blip>
          <a:srcRect/>
          <a:stretch/>
        </p:blipFill>
        <p:spPr>
          <a:xfrm>
            <a:off x="7990774" y="848534"/>
            <a:ext cx="2393167" cy="35227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p:nvPr/>
        </p:nvSpPr>
        <p:spPr>
          <a:xfrm>
            <a:off x="-38900" y="-48633"/>
            <a:ext cx="12230800" cy="69552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sp>
        <p:nvSpPr>
          <p:cNvPr id="135" name="Shape 135"/>
          <p:cNvSpPr txBox="1"/>
          <p:nvPr/>
        </p:nvSpPr>
        <p:spPr>
          <a:xfrm>
            <a:off x="1228133" y="2383267"/>
            <a:ext cx="9138800" cy="2365200"/>
          </a:xfrm>
          <a:prstGeom prst="rect">
            <a:avLst/>
          </a:prstGeom>
          <a:noFill/>
          <a:ln>
            <a:noFill/>
          </a:ln>
        </p:spPr>
        <p:txBody>
          <a:bodyPr spcFirstLastPara="1" wrap="square" lIns="121900" tIns="121900" rIns="121900" bIns="121900" anchor="t" anchorCtr="0">
            <a:noAutofit/>
          </a:bodyPr>
          <a:lstStyle/>
          <a:p>
            <a:pPr algn="ctr"/>
            <a:r>
              <a:rPr lang="en" sz="4800">
                <a:solidFill>
                  <a:srgbClr val="FFFFFF"/>
                </a:solidFill>
                <a:latin typeface="Georgia"/>
                <a:ea typeface="Georgia"/>
                <a:cs typeface="Georgia"/>
                <a:sym typeface="Georgia"/>
              </a:rPr>
              <a:t>“You can ignore ECONOMICS, but it won’t ignore you…”</a:t>
            </a:r>
            <a:endParaRPr sz="4800">
              <a:solidFill>
                <a:srgbClr val="FFFFFF"/>
              </a:solidFill>
              <a:latin typeface="Georgia"/>
              <a:ea typeface="Georgia"/>
              <a:cs typeface="Georgia"/>
              <a:sym typeface="Georgia"/>
            </a:endParaRPr>
          </a:p>
          <a:p>
            <a:endParaRPr sz="4800">
              <a:solidFill>
                <a:srgbClr val="FFFFFF"/>
              </a:solidFill>
              <a:latin typeface="Georgia"/>
              <a:ea typeface="Georgia"/>
              <a:cs typeface="Georgia"/>
              <a:sym typeface="Georgia"/>
            </a:endParaRPr>
          </a:p>
        </p:txBody>
      </p:sp>
      <p:sp>
        <p:nvSpPr>
          <p:cNvPr id="136" name="Shape 136"/>
          <p:cNvSpPr txBox="1"/>
          <p:nvPr/>
        </p:nvSpPr>
        <p:spPr>
          <a:xfrm>
            <a:off x="3793800" y="1284067"/>
            <a:ext cx="4007600" cy="1099200"/>
          </a:xfrm>
          <a:prstGeom prst="rect">
            <a:avLst/>
          </a:prstGeom>
          <a:noFill/>
          <a:ln>
            <a:noFill/>
          </a:ln>
        </p:spPr>
        <p:txBody>
          <a:bodyPr spcFirstLastPara="1" wrap="square" lIns="121900" tIns="121900" rIns="121900" bIns="121900" anchor="ctr" anchorCtr="0">
            <a:noAutofit/>
          </a:bodyPr>
          <a:lstStyle/>
          <a:p>
            <a:pPr algn="ctr"/>
            <a:r>
              <a:rPr lang="en" sz="1467">
                <a:solidFill>
                  <a:srgbClr val="D9D9D9"/>
                </a:solidFill>
                <a:latin typeface="Helvetica Neue Light"/>
                <a:ea typeface="Helvetica Neue Light"/>
                <a:cs typeface="Helvetica Neue Light"/>
                <a:sym typeface="Helvetica Neue Light"/>
              </a:rPr>
              <a:t> K E Y   T A K E A W A Y   # 1</a:t>
            </a:r>
            <a:endParaRPr sz="1467">
              <a:solidFill>
                <a:srgbClr val="D9D9D9"/>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p:nvPr/>
        </p:nvSpPr>
        <p:spPr>
          <a:xfrm>
            <a:off x="654000" y="2156467"/>
            <a:ext cx="10518400" cy="1361200"/>
          </a:xfrm>
          <a:prstGeom prst="rect">
            <a:avLst/>
          </a:prstGeom>
          <a:noFill/>
          <a:ln>
            <a:noFill/>
          </a:ln>
        </p:spPr>
        <p:txBody>
          <a:bodyPr spcFirstLastPara="1" wrap="square" lIns="60933" tIns="60933" rIns="60933" bIns="60933" anchor="t" anchorCtr="0">
            <a:noAutofit/>
          </a:bodyPr>
          <a:lstStyle/>
          <a:p>
            <a:pPr algn="ctr">
              <a:lnSpc>
                <a:spcPct val="150000"/>
              </a:lnSpc>
              <a:buClr>
                <a:srgbClr val="FFFFFF"/>
              </a:buClr>
              <a:buSzPts val="2200"/>
            </a:pPr>
            <a:r>
              <a:rPr lang="en" sz="3200">
                <a:solidFill>
                  <a:srgbClr val="434343"/>
                </a:solidFill>
                <a:latin typeface="Helvetica Neue Light"/>
                <a:ea typeface="Helvetica Neue Light"/>
                <a:cs typeface="Helvetica Neue Light"/>
                <a:sym typeface="Helvetica Neue Light"/>
              </a:rPr>
              <a:t>The study of choice </a:t>
            </a:r>
            <a:br>
              <a:rPr lang="en" sz="3200">
                <a:solidFill>
                  <a:srgbClr val="434343"/>
                </a:solidFill>
                <a:latin typeface="Helvetica Neue Light"/>
                <a:ea typeface="Helvetica Neue Light"/>
                <a:cs typeface="Helvetica Neue Light"/>
                <a:sym typeface="Helvetica Neue Light"/>
              </a:rPr>
            </a:br>
            <a:r>
              <a:rPr lang="en" sz="3200">
                <a:solidFill>
                  <a:srgbClr val="434343"/>
                </a:solidFill>
                <a:latin typeface="Helvetica Neue Light"/>
                <a:ea typeface="Helvetica Neue Light"/>
                <a:cs typeface="Helvetica Neue Light"/>
                <a:sym typeface="Helvetica Neue Light"/>
              </a:rPr>
              <a:t>(allocation of resources (time/money/people/tools)) </a:t>
            </a:r>
            <a:br>
              <a:rPr lang="en" sz="3200">
                <a:solidFill>
                  <a:srgbClr val="434343"/>
                </a:solidFill>
                <a:latin typeface="Helvetica Neue Light"/>
                <a:ea typeface="Helvetica Neue Light"/>
                <a:cs typeface="Helvetica Neue Light"/>
                <a:sym typeface="Helvetica Neue Light"/>
              </a:rPr>
            </a:br>
            <a:r>
              <a:rPr lang="en" sz="3200">
                <a:solidFill>
                  <a:srgbClr val="434343"/>
                </a:solidFill>
                <a:latin typeface="Helvetica Neue Light"/>
                <a:ea typeface="Helvetica Neue Light"/>
                <a:cs typeface="Helvetica Neue Light"/>
                <a:sym typeface="Helvetica Neue Light"/>
              </a:rPr>
              <a:t>under conditions of scarcity and uncertainty.</a:t>
            </a:r>
            <a:endParaRPr sz="3200">
              <a:solidFill>
                <a:srgbClr val="434343"/>
              </a:solidFill>
              <a:latin typeface="Helvetica Neue Light"/>
              <a:ea typeface="Helvetica Neue Light"/>
              <a:cs typeface="Helvetica Neue Light"/>
              <a:sym typeface="Helvetica Neue Light"/>
            </a:endParaRPr>
          </a:p>
        </p:txBody>
      </p:sp>
      <p:sp>
        <p:nvSpPr>
          <p:cNvPr id="142" name="Shape 142"/>
          <p:cNvSpPr txBox="1">
            <a:spLocks noGrp="1"/>
          </p:cNvSpPr>
          <p:nvPr>
            <p:ph type="title" idx="4294967295"/>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nSpc>
                <a:spcPct val="100000"/>
              </a:lnSpc>
              <a:spcBef>
                <a:spcPts val="0"/>
              </a:spcBef>
            </a:pPr>
            <a:r>
              <a:rPr lang="en" b="1">
                <a:latin typeface="Helvetica Neue"/>
                <a:ea typeface="Helvetica Neue"/>
                <a:cs typeface="Helvetica Neue"/>
                <a:sym typeface="Helvetica Neue"/>
              </a:rPr>
              <a:t>Economics</a:t>
            </a:r>
            <a:endParaRPr b="1">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p:nvPr/>
        </p:nvSpPr>
        <p:spPr>
          <a:xfrm>
            <a:off x="3920167" y="2402300"/>
            <a:ext cx="4000000" cy="1133200"/>
          </a:xfrm>
          <a:prstGeom prst="rect">
            <a:avLst/>
          </a:prstGeom>
          <a:noFill/>
          <a:ln>
            <a:noFill/>
          </a:ln>
        </p:spPr>
        <p:txBody>
          <a:bodyPr spcFirstLastPara="1" wrap="square" lIns="121900" tIns="121900" rIns="121900" bIns="121900" anchor="ctr" anchorCtr="0">
            <a:noAutofit/>
          </a:bodyPr>
          <a:lstStyle/>
          <a:p>
            <a:pPr algn="ctr"/>
            <a:r>
              <a:rPr lang="en" sz="26666">
                <a:solidFill>
                  <a:schemeClr val="dk1"/>
                </a:solidFill>
                <a:latin typeface="Helvetica Neue Light"/>
                <a:ea typeface="Helvetica Neue Light"/>
                <a:cs typeface="Helvetica Neue Light"/>
                <a:sym typeface="Helvetica Neue Light"/>
              </a:rPr>
              <a:t>&gt;</a:t>
            </a:r>
            <a:endParaRPr sz="26666">
              <a:latin typeface="Helvetica Neue Light"/>
              <a:ea typeface="Helvetica Neue Light"/>
              <a:cs typeface="Helvetica Neue Light"/>
              <a:sym typeface="Helvetica Neue Light"/>
            </a:endParaRPr>
          </a:p>
        </p:txBody>
      </p:sp>
      <p:sp>
        <p:nvSpPr>
          <p:cNvPr id="148" name="Shape 14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b="1">
                <a:latin typeface="Helvetica Neue"/>
                <a:ea typeface="Helvetica Neue"/>
                <a:cs typeface="Helvetica Neue"/>
                <a:sym typeface="Helvetica Neue"/>
              </a:rPr>
              <a:t>Why determine start order? </a:t>
            </a:r>
            <a:endParaRPr b="1">
              <a:latin typeface="Helvetica Neue"/>
              <a:ea typeface="Helvetica Neue"/>
              <a:cs typeface="Helvetica Neue"/>
              <a:sym typeface="Helvetica Neue"/>
            </a:endParaRPr>
          </a:p>
        </p:txBody>
      </p:sp>
      <p:sp>
        <p:nvSpPr>
          <p:cNvPr id="149" name="Shape 149"/>
          <p:cNvSpPr txBox="1"/>
          <p:nvPr/>
        </p:nvSpPr>
        <p:spPr>
          <a:xfrm>
            <a:off x="4835500" y="1356967"/>
            <a:ext cx="1967972" cy="536000"/>
          </a:xfrm>
          <a:prstGeom prst="rect">
            <a:avLst/>
          </a:prstGeom>
          <a:noFill/>
          <a:ln>
            <a:noFill/>
          </a:ln>
        </p:spPr>
        <p:txBody>
          <a:bodyPr spcFirstLastPara="1" wrap="square" lIns="121900" tIns="121900" rIns="121900" bIns="121900" anchor="t" anchorCtr="0">
            <a:noAutofit/>
          </a:bodyPr>
          <a:lstStyle/>
          <a:p>
            <a:pPr algn="ctr"/>
            <a:r>
              <a:rPr lang="en" sz="2400" dirty="0">
                <a:solidFill>
                  <a:srgbClr val="434343"/>
                </a:solidFill>
                <a:latin typeface="Helvetica Neue Light"/>
                <a:ea typeface="Helvetica Neue Light"/>
                <a:cs typeface="Helvetica Neue Light"/>
                <a:sym typeface="Helvetica Neue Light"/>
              </a:rPr>
              <a:t>constraint(s)</a:t>
            </a:r>
            <a:endParaRPr sz="2400" dirty="0">
              <a:solidFill>
                <a:srgbClr val="434343"/>
              </a:solidFill>
              <a:latin typeface="Helvetica Neue Light"/>
              <a:ea typeface="Helvetica Neue Light"/>
              <a:cs typeface="Helvetica Neue Light"/>
              <a:sym typeface="Helvetica Neue Light"/>
            </a:endParaRPr>
          </a:p>
        </p:txBody>
      </p:sp>
      <p:sp>
        <p:nvSpPr>
          <p:cNvPr id="150" name="Shape 150"/>
          <p:cNvSpPr txBox="1"/>
          <p:nvPr/>
        </p:nvSpPr>
        <p:spPr>
          <a:xfrm>
            <a:off x="465867" y="2485367"/>
            <a:ext cx="4000000" cy="1133200"/>
          </a:xfrm>
          <a:prstGeom prst="rect">
            <a:avLst/>
          </a:prstGeom>
          <a:noFill/>
          <a:ln>
            <a:noFill/>
          </a:ln>
        </p:spPr>
        <p:txBody>
          <a:bodyPr spcFirstLastPara="1" wrap="square" lIns="121900" tIns="121900" rIns="121900" bIns="121900" anchor="ctr" anchorCtr="0">
            <a:noAutofit/>
          </a:bodyPr>
          <a:lstStyle/>
          <a:p>
            <a:pPr algn="ctr"/>
            <a:r>
              <a:rPr lang="en" sz="6400" b="1">
                <a:solidFill>
                  <a:schemeClr val="dk1"/>
                </a:solidFill>
                <a:latin typeface="Helvetica Neue"/>
                <a:ea typeface="Helvetica Neue"/>
                <a:cs typeface="Helvetica Neue"/>
                <a:sym typeface="Helvetica Neue"/>
              </a:rPr>
              <a:t>Demand</a:t>
            </a:r>
            <a:endParaRPr sz="6400" b="1"/>
          </a:p>
        </p:txBody>
      </p:sp>
      <p:sp>
        <p:nvSpPr>
          <p:cNvPr id="151" name="Shape 151"/>
          <p:cNvSpPr txBox="1"/>
          <p:nvPr/>
        </p:nvSpPr>
        <p:spPr>
          <a:xfrm>
            <a:off x="747973" y="3526233"/>
            <a:ext cx="2851200" cy="846400"/>
          </a:xfrm>
          <a:prstGeom prst="rect">
            <a:avLst/>
          </a:prstGeom>
          <a:noFill/>
          <a:ln>
            <a:noFill/>
          </a:ln>
        </p:spPr>
        <p:txBody>
          <a:bodyPr spcFirstLastPara="1" wrap="square" lIns="121900" tIns="121900" rIns="121900" bIns="121900" anchor="ctr" anchorCtr="0">
            <a:noAutofit/>
          </a:bodyPr>
          <a:lstStyle/>
          <a:p>
            <a:r>
              <a:rPr lang="en" sz="2133">
                <a:solidFill>
                  <a:srgbClr val="434343"/>
                </a:solidFill>
                <a:latin typeface="Helvetica Neue Light"/>
                <a:ea typeface="Helvetica Neue Light"/>
                <a:cs typeface="Helvetica Neue Light"/>
                <a:sym typeface="Helvetica Neue Light"/>
              </a:rPr>
              <a:t>Cash, people, equipment or time (most often it’s time)</a:t>
            </a:r>
            <a:endParaRPr sz="2133">
              <a:solidFill>
                <a:srgbClr val="434343"/>
              </a:solidFill>
              <a:latin typeface="Helvetica Neue Light"/>
              <a:ea typeface="Helvetica Neue Light"/>
              <a:cs typeface="Helvetica Neue Light"/>
              <a:sym typeface="Helvetica Neue Light"/>
            </a:endParaRPr>
          </a:p>
        </p:txBody>
      </p:sp>
      <p:grpSp>
        <p:nvGrpSpPr>
          <p:cNvPr id="152" name="Shape 152"/>
          <p:cNvGrpSpPr/>
          <p:nvPr/>
        </p:nvGrpSpPr>
        <p:grpSpPr>
          <a:xfrm>
            <a:off x="7309800" y="2557601"/>
            <a:ext cx="4101600" cy="1672633"/>
            <a:chOff x="5482350" y="1918200"/>
            <a:chExt cx="3076200" cy="1254475"/>
          </a:xfrm>
        </p:grpSpPr>
        <p:sp>
          <p:nvSpPr>
            <p:cNvPr id="153" name="Shape 153"/>
            <p:cNvSpPr txBox="1"/>
            <p:nvPr/>
          </p:nvSpPr>
          <p:spPr>
            <a:xfrm>
              <a:off x="5558550" y="1918200"/>
              <a:ext cx="3000000" cy="849900"/>
            </a:xfrm>
            <a:prstGeom prst="rect">
              <a:avLst/>
            </a:prstGeom>
            <a:noFill/>
            <a:ln>
              <a:noFill/>
            </a:ln>
          </p:spPr>
          <p:txBody>
            <a:bodyPr spcFirstLastPara="1" wrap="square" lIns="121900" tIns="121900" rIns="121900" bIns="121900" anchor="ctr" anchorCtr="0">
              <a:noAutofit/>
            </a:bodyPr>
            <a:lstStyle/>
            <a:p>
              <a:pPr algn="ctr"/>
              <a:r>
                <a:rPr lang="en" sz="6400" b="1">
                  <a:solidFill>
                    <a:schemeClr val="dk1"/>
                  </a:solidFill>
                  <a:latin typeface="Helvetica Neue"/>
                  <a:ea typeface="Helvetica Neue"/>
                  <a:cs typeface="Helvetica Neue"/>
                  <a:sym typeface="Helvetica Neue"/>
                </a:rPr>
                <a:t>Available</a:t>
              </a:r>
              <a:endParaRPr sz="6400" b="1">
                <a:solidFill>
                  <a:schemeClr val="dk1"/>
                </a:solidFill>
                <a:latin typeface="Helvetica Neue"/>
                <a:ea typeface="Helvetica Neue"/>
                <a:cs typeface="Helvetica Neue"/>
                <a:sym typeface="Helvetica Neue"/>
              </a:endParaRPr>
            </a:p>
          </p:txBody>
        </p:sp>
        <p:sp>
          <p:nvSpPr>
            <p:cNvPr id="154" name="Shape 154"/>
            <p:cNvSpPr txBox="1"/>
            <p:nvPr/>
          </p:nvSpPr>
          <p:spPr>
            <a:xfrm>
              <a:off x="5482350" y="2537875"/>
              <a:ext cx="3000000" cy="634800"/>
            </a:xfrm>
            <a:prstGeom prst="rect">
              <a:avLst/>
            </a:prstGeom>
            <a:noFill/>
            <a:ln>
              <a:noFill/>
            </a:ln>
          </p:spPr>
          <p:txBody>
            <a:bodyPr spcFirstLastPara="1" wrap="square" lIns="121900" tIns="121900" rIns="121900" bIns="121900" anchor="ctr" anchorCtr="0">
              <a:noAutofit/>
            </a:bodyPr>
            <a:lstStyle/>
            <a:p>
              <a:pPr algn="ctr"/>
              <a:r>
                <a:rPr lang="en" sz="6400" b="1">
                  <a:solidFill>
                    <a:schemeClr val="dk1"/>
                  </a:solidFill>
                  <a:latin typeface="Helvetica Neue"/>
                  <a:ea typeface="Helvetica Neue"/>
                  <a:cs typeface="Helvetica Neue"/>
                  <a:sym typeface="Helvetica Neue"/>
                </a:rPr>
                <a:t>Capacity</a:t>
              </a:r>
              <a:endParaRPr sz="240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1248</Words>
  <Application>Microsoft Office PowerPoint</Application>
  <PresentationFormat>Widescreen</PresentationFormat>
  <Paragraphs>204</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Georgia</vt:lpstr>
      <vt:lpstr>Helvetica Neue</vt:lpstr>
      <vt:lpstr>Helvetica Neue Light</vt:lpstr>
      <vt:lpstr>Open Sans</vt:lpstr>
      <vt:lpstr>Open Sans Light</vt:lpstr>
      <vt:lpstr>Office Theme</vt:lpstr>
      <vt:lpstr>Portfolio Prioritization Workshop</vt:lpstr>
      <vt:lpstr>Sequence and value the project work using Cost of Delay within groups Consolidate and calibrate work across groups  Understand constraints to sequencing work in “optimal” order Dependencies, Experts, Types of teams  Achieve these outcomes and stay friends</vt:lpstr>
      <vt:lpstr>Today’s Agenda (2 hours)</vt:lpstr>
      <vt:lpstr>Prioritization &amp; Cost of Delay Key Lessons</vt:lpstr>
      <vt:lpstr>Prioritization needs us to Shift from the   Value of doing  to  Impact of delay</vt:lpstr>
      <vt:lpstr>PowerPoint Presentation</vt:lpstr>
      <vt:lpstr>PowerPoint Presentation</vt:lpstr>
      <vt:lpstr>Economics</vt:lpstr>
      <vt:lpstr>Why determine start order? </vt:lpstr>
      <vt:lpstr>Group Question  |  Your ordering constraints</vt:lpstr>
      <vt:lpstr>PowerPoint Presentation</vt:lpstr>
      <vt:lpstr>Playing Tetris  |  Work, Teams/Skills and Time</vt:lpstr>
      <vt:lpstr>Intuitive Order  |  Same “Time” Different “Value”</vt:lpstr>
      <vt:lpstr>Intuitive Order  |  Same “Value” Different “Time”</vt:lpstr>
      <vt:lpstr>PowerPoint Presentation</vt:lpstr>
      <vt:lpstr>Ordering Heuristic  |  Weighted Shortest Job First</vt:lpstr>
      <vt:lpstr>“CD3”  |  The Comparable Price Tag of Time</vt:lpstr>
      <vt:lpstr>CD3: COST OF DELAY DIVIDED BY DURATION</vt:lpstr>
      <vt:lpstr>PowerPoint Presentation</vt:lpstr>
      <vt:lpstr>Cost of Delay / Duration </vt:lpstr>
      <vt:lpstr>PowerPoint Presentation</vt:lpstr>
      <vt:lpstr>SHORT LIFE-CYCLE: PEAK AFFECTED BY DELAY</vt:lpstr>
      <vt:lpstr>LONG LIFE-CYCLE: PEAK AFFECTED BY DELAY</vt:lpstr>
      <vt:lpstr>IMPACTED BY EXTERNAL DEADLINE</vt:lpstr>
      <vt:lpstr>PowerPoint Presentation</vt:lpstr>
      <vt:lpstr>Group Categorization and Prioritization</vt:lpstr>
      <vt:lpstr>Group Prioritization Template</vt:lpstr>
      <vt:lpstr>Exercise  |  Triaging Example</vt:lpstr>
      <vt:lpstr>PowerPoint Presentation</vt:lpstr>
      <vt:lpstr>Exercise  |  Find likely most urgent &amp; muddy middle </vt:lpstr>
      <vt:lpstr>Example  |  Simple Prioritization Rules</vt:lpstr>
      <vt:lpstr>Exercise  |  Simple Rules for Muddy Middle</vt:lpstr>
      <vt:lpstr>Quantification Where Necessary</vt:lpstr>
      <vt:lpstr>PowerPoint Presentation</vt:lpstr>
      <vt:lpstr>&amp; Feedback</vt:lpstr>
      <vt:lpstr>Closing  |  Questions</vt:lpstr>
      <vt:lpstr>Closing  |  Feedback / Final Thoughts</vt:lpstr>
      <vt:lpstr>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Prioritization Workshop</dc:title>
  <dc:creator>Troy Magennis</dc:creator>
  <cp:lastModifiedBy>Troy Magennis</cp:lastModifiedBy>
  <cp:revision>5</cp:revision>
  <dcterms:created xsi:type="dcterms:W3CDTF">2019-05-13T18:34:55Z</dcterms:created>
  <dcterms:modified xsi:type="dcterms:W3CDTF">2019-05-13T19:08:36Z</dcterms:modified>
</cp:coreProperties>
</file>